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69" r:id="rId3"/>
    <p:sldId id="258" r:id="rId4"/>
    <p:sldId id="259" r:id="rId5"/>
    <p:sldId id="260" r:id="rId6"/>
    <p:sldId id="267" r:id="rId7"/>
    <p:sldId id="264" r:id="rId8"/>
    <p:sldId id="266" r:id="rId9"/>
    <p:sldId id="262" r:id="rId10"/>
    <p:sldId id="268" r:id="rId11"/>
    <p:sldId id="263" r:id="rId12"/>
    <p:sldId id="270"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lok Murge" initials="SM" lastIdx="1" clrIdx="0">
    <p:extLst>
      <p:ext uri="{19B8F6BF-5375-455C-9EA6-DF929625EA0E}">
        <p15:presenceInfo xmlns:p15="http://schemas.microsoft.com/office/powerpoint/2012/main" userId="a43a80f0a0dc00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17DBF9-B9F1-4740-A6D8-13498B5B186A}" type="datetimeFigureOut">
              <a:rPr lang="en-IN" smtClean="0"/>
              <a:t>21-01-2022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D8B89-4597-4B38-BBE6-68E094296A9D}" type="slidenum">
              <a:rPr lang="en-IN" smtClean="0"/>
              <a:t>‹#›</a:t>
            </a:fld>
            <a:endParaRPr lang="en-IN"/>
          </a:p>
        </p:txBody>
      </p:sp>
    </p:spTree>
    <p:extLst>
      <p:ext uri="{BB962C8B-B14F-4D97-AF65-F5344CB8AC3E}">
        <p14:creationId xmlns:p14="http://schemas.microsoft.com/office/powerpoint/2010/main" val="1913711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jfif"/><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9.xml"/><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web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tree-topology.jpg" TargetMode="External"/><Relationship Id="rId4" Type="http://schemas.openxmlformats.org/officeDocument/2006/relationships/hyperlink" Target="Star-Topology.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4357-9FE6-4348-9741-5AFCD939BCA9}"/>
              </a:ext>
            </a:extLst>
          </p:cNvPr>
          <p:cNvSpPr>
            <a:spLocks noGrp="1"/>
          </p:cNvSpPr>
          <p:nvPr>
            <p:ph type="ctrTitle"/>
          </p:nvPr>
        </p:nvSpPr>
        <p:spPr/>
        <p:txBody>
          <a:bodyPr anchor="t" anchorCtr="0">
            <a:normAutofit/>
          </a:bodyPr>
          <a:lstStyle/>
          <a:p>
            <a:pPr algn="ctr"/>
            <a:r>
              <a:rPr lang="en-IN" sz="4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M S </a:t>
            </a:r>
            <a:r>
              <a:rPr lang="en-IN" sz="4400" b="1" dirty="0" err="1">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bidve</a:t>
            </a:r>
            <a:r>
              <a:rPr lang="en-IN" sz="4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 engineering college, </a:t>
            </a:r>
            <a:r>
              <a:rPr lang="en-IN" sz="4400" b="1" dirty="0" err="1">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latur</a:t>
            </a:r>
            <a:endParaRPr lang="en-IN" sz="4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endParaRPr>
          </a:p>
        </p:txBody>
      </p:sp>
      <p:sp>
        <p:nvSpPr>
          <p:cNvPr id="3" name="Subtitle 2">
            <a:extLst>
              <a:ext uri="{FF2B5EF4-FFF2-40B4-BE49-F238E27FC236}">
                <a16:creationId xmlns:a16="http://schemas.microsoft.com/office/drawing/2014/main" id="{CC98F8D8-78F9-41CE-9B1D-60C44CCE4BA8}"/>
              </a:ext>
            </a:extLst>
          </p:cNvPr>
          <p:cNvSpPr>
            <a:spLocks noGrp="1"/>
          </p:cNvSpPr>
          <p:nvPr>
            <p:ph type="subTitle" idx="1"/>
          </p:nvPr>
        </p:nvSpPr>
        <p:spPr/>
        <p:txBody>
          <a:bodyPr>
            <a:normAutofit/>
          </a:bodyPr>
          <a:lstStyle/>
          <a:p>
            <a:r>
              <a:rPr lang="en-IN" sz="2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Presented by : </a:t>
            </a:r>
            <a:r>
              <a:rPr lang="en-IN" sz="2400" b="1" dirty="0" err="1">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parth</a:t>
            </a:r>
            <a:r>
              <a:rPr lang="en-IN" sz="2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 </a:t>
            </a:r>
            <a:r>
              <a:rPr lang="en-IN" sz="2400" b="1" dirty="0" err="1">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shankar</a:t>
            </a:r>
            <a:r>
              <a:rPr lang="en-IN" sz="2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 </a:t>
            </a:r>
            <a:r>
              <a:rPr lang="en-IN" sz="2400" b="1" dirty="0" err="1">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murge</a:t>
            </a:r>
            <a:endParaRPr lang="en-IN" sz="2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endParaRPr>
          </a:p>
          <a:p>
            <a:r>
              <a:rPr lang="en-IN" sz="2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Roll no. : 40</a:t>
            </a:r>
          </a:p>
          <a:p>
            <a:r>
              <a:rPr lang="en-IN" sz="2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Topic : firewire</a:t>
            </a:r>
          </a:p>
        </p:txBody>
      </p:sp>
    </p:spTree>
    <p:extLst>
      <p:ext uri="{BB962C8B-B14F-4D97-AF65-F5344CB8AC3E}">
        <p14:creationId xmlns:p14="http://schemas.microsoft.com/office/powerpoint/2010/main" val="2022260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82DE-AD3D-4CA1-A350-7E01B3A55C2A}"/>
              </a:ext>
            </a:extLst>
          </p:cNvPr>
          <p:cNvSpPr>
            <a:spLocks noGrp="1"/>
          </p:cNvSpPr>
          <p:nvPr>
            <p:ph type="title"/>
          </p:nvPr>
        </p:nvSpPr>
        <p:spPr/>
        <p:txBody>
          <a:bodyPr/>
          <a:lstStyle/>
          <a:p>
            <a:pPr algn="ctr"/>
            <a:r>
              <a:rPr lang="en-IN"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Firewire cables and connectors</a:t>
            </a:r>
          </a:p>
        </p:txBody>
      </p:sp>
      <p:sp>
        <p:nvSpPr>
          <p:cNvPr id="7" name="Content Placeholder 6">
            <a:extLst>
              <a:ext uri="{FF2B5EF4-FFF2-40B4-BE49-F238E27FC236}">
                <a16:creationId xmlns:a16="http://schemas.microsoft.com/office/drawing/2014/main" id="{9607D139-137A-467E-BFE4-F3565B118476}"/>
              </a:ext>
            </a:extLst>
          </p:cNvPr>
          <p:cNvSpPr>
            <a:spLocks noGrp="1"/>
          </p:cNvSpPr>
          <p:nvPr>
            <p:ph idx="1"/>
          </p:nvPr>
        </p:nvSpPr>
        <p:spPr>
          <a:xfrm>
            <a:off x="1141412" y="2249487"/>
            <a:ext cx="9905999" cy="4141788"/>
          </a:xfrm>
        </p:spPr>
        <p:txBody>
          <a:bodyPr/>
          <a:lstStyle/>
          <a:p>
            <a:r>
              <a:rPr lang="en-IN" dirty="0">
                <a:solidFill>
                  <a:schemeClr val="tx2">
                    <a:lumMod val="20000"/>
                    <a:lumOff val="80000"/>
                  </a:schemeClr>
                </a:solidFill>
                <a:latin typeface="Monotype Corsiva" panose="03010101010201010101" pitchFamily="66" charset="0"/>
              </a:rPr>
              <a:t>FireWire devices can be </a:t>
            </a:r>
            <a:r>
              <a:rPr lang="en-IN" b="1" dirty="0">
                <a:solidFill>
                  <a:schemeClr val="tx2">
                    <a:lumMod val="20000"/>
                    <a:lumOff val="80000"/>
                  </a:schemeClr>
                </a:solidFill>
                <a:latin typeface="Monotype Corsiva" panose="03010101010201010101" pitchFamily="66" charset="0"/>
              </a:rPr>
              <a:t>powered or unpowered</a:t>
            </a:r>
            <a:r>
              <a:rPr lang="en-IN" dirty="0">
                <a:solidFill>
                  <a:schemeClr val="tx2">
                    <a:lumMod val="20000"/>
                    <a:lumOff val="80000"/>
                  </a:schemeClr>
                </a:solidFill>
                <a:latin typeface="Monotype Corsiva" panose="03010101010201010101" pitchFamily="66" charset="0"/>
              </a:rPr>
              <a:t>.</a:t>
            </a:r>
          </a:p>
          <a:p>
            <a:r>
              <a:rPr lang="en-IN" dirty="0">
                <a:solidFill>
                  <a:schemeClr val="tx2">
                    <a:lumMod val="20000"/>
                    <a:lumOff val="80000"/>
                  </a:schemeClr>
                </a:solidFill>
                <a:latin typeface="Monotype Corsiva" panose="03010101010201010101" pitchFamily="66" charset="0"/>
              </a:rPr>
              <a:t>FireWire 400 uses 6- pin </a:t>
            </a:r>
            <a:r>
              <a:rPr lang="en-IN" dirty="0" err="1">
                <a:solidFill>
                  <a:schemeClr val="tx2">
                    <a:lumMod val="20000"/>
                    <a:lumOff val="80000"/>
                  </a:schemeClr>
                </a:solidFill>
                <a:latin typeface="Monotype Corsiva" panose="03010101010201010101" pitchFamily="66" charset="0"/>
              </a:rPr>
              <a:t>comfiguration</a:t>
            </a:r>
            <a:r>
              <a:rPr lang="en-IN" dirty="0">
                <a:solidFill>
                  <a:schemeClr val="tx2">
                    <a:lumMod val="20000"/>
                    <a:lumOff val="80000"/>
                  </a:schemeClr>
                </a:solidFill>
                <a:latin typeface="Monotype Corsiva" panose="03010101010201010101" pitchFamily="66" charset="0"/>
              </a:rPr>
              <a:t>.</a:t>
            </a:r>
          </a:p>
          <a:p>
            <a:r>
              <a:rPr lang="en-IN" dirty="0" err="1">
                <a:solidFill>
                  <a:schemeClr val="tx2">
                    <a:lumMod val="20000"/>
                    <a:lumOff val="80000"/>
                  </a:schemeClr>
                </a:solidFill>
                <a:effectLst/>
                <a:latin typeface="Monotype Corsiva" panose="03010101010201010101" pitchFamily="66" charset="0"/>
                <a:ea typeface="Times New Roman" panose="02020603050405020304" pitchFamily="18" charset="0"/>
              </a:rPr>
              <a:t>i.</a:t>
            </a:r>
            <a:r>
              <a:rPr lang="en-IN" dirty="0" err="1">
                <a:solidFill>
                  <a:schemeClr val="tx2">
                    <a:lumMod val="20000"/>
                    <a:lumOff val="80000"/>
                  </a:schemeClr>
                </a:solidFill>
                <a:latin typeface="Monotype Corsiva" panose="03010101010201010101" pitchFamily="66" charset="0"/>
                <a:ea typeface="Times New Roman" panose="02020603050405020304" pitchFamily="18" charset="0"/>
              </a:rPr>
              <a:t>LINK</a:t>
            </a:r>
            <a:r>
              <a:rPr lang="en-IN" dirty="0">
                <a:solidFill>
                  <a:schemeClr val="tx2">
                    <a:lumMod val="20000"/>
                    <a:lumOff val="80000"/>
                  </a:schemeClr>
                </a:solidFill>
                <a:latin typeface="Monotype Corsiva" panose="03010101010201010101" pitchFamily="66" charset="0"/>
                <a:ea typeface="Times New Roman" panose="02020603050405020304" pitchFamily="18" charset="0"/>
              </a:rPr>
              <a:t> (Sony Co.) uses four pin connector.</a:t>
            </a:r>
          </a:p>
          <a:p>
            <a:r>
              <a:rPr lang="en-IN" dirty="0">
                <a:solidFill>
                  <a:schemeClr val="tx2">
                    <a:lumMod val="20000"/>
                    <a:lumOff val="80000"/>
                  </a:schemeClr>
                </a:solidFill>
                <a:effectLst/>
                <a:latin typeface="Monotype Corsiva" panose="03010101010201010101" pitchFamily="66" charset="0"/>
                <a:ea typeface="Times New Roman" panose="02020603050405020304" pitchFamily="18" charset="0"/>
              </a:rPr>
              <a:t>FireWire 800 uses 9</a:t>
            </a:r>
            <a:r>
              <a:rPr lang="en-IN" dirty="0">
                <a:solidFill>
                  <a:schemeClr val="tx2">
                    <a:lumMod val="20000"/>
                    <a:lumOff val="80000"/>
                  </a:schemeClr>
                </a:solidFill>
                <a:latin typeface="Monotype Corsiva" panose="03010101010201010101" pitchFamily="66" charset="0"/>
                <a:ea typeface="Times New Roman" panose="02020603050405020304" pitchFamily="18" charset="0"/>
              </a:rPr>
              <a:t>-pin configuration.</a:t>
            </a:r>
          </a:p>
          <a:p>
            <a:r>
              <a:rPr lang="en-IN" dirty="0">
                <a:solidFill>
                  <a:schemeClr val="tx2">
                    <a:lumMod val="20000"/>
                    <a:lumOff val="80000"/>
                  </a:schemeClr>
                </a:solidFill>
                <a:effectLst/>
                <a:latin typeface="Monotype Corsiva" panose="03010101010201010101" pitchFamily="66" charset="0"/>
                <a:ea typeface="Times New Roman" panose="02020603050405020304" pitchFamily="18" charset="0"/>
              </a:rPr>
              <a:t>FireWire 800 : “bilingual” </a:t>
            </a:r>
            <a:r>
              <a:rPr lang="en-IN" dirty="0">
                <a:solidFill>
                  <a:schemeClr val="tx2">
                    <a:lumMod val="20000"/>
                    <a:lumOff val="80000"/>
                  </a:schemeClr>
                </a:solidFill>
                <a:latin typeface="Monotype Corsiva" panose="03010101010201010101" pitchFamily="66" charset="0"/>
                <a:ea typeface="Times New Roman" panose="02020603050405020304" pitchFamily="18" charset="0"/>
              </a:rPr>
              <a:t>&amp; “b-only”</a:t>
            </a:r>
            <a:endParaRPr lang="en-IN" dirty="0">
              <a:solidFill>
                <a:schemeClr val="tx2">
                  <a:lumMod val="20000"/>
                  <a:lumOff val="80000"/>
                </a:schemeClr>
              </a:solidFill>
              <a:effectLst/>
              <a:latin typeface="Monotype Corsiva" panose="03010101010201010101" pitchFamily="66" charset="0"/>
              <a:ea typeface="Times New Roman" panose="02020603050405020304" pitchFamily="18" charset="0"/>
            </a:endParaRPr>
          </a:p>
          <a:p>
            <a:pPr marL="0" indent="0">
              <a:buNone/>
            </a:pPr>
            <a:endParaRPr lang="en-IN" dirty="0">
              <a:solidFill>
                <a:schemeClr val="tx2">
                  <a:lumMod val="20000"/>
                  <a:lumOff val="80000"/>
                </a:schemeClr>
              </a:solidFill>
              <a:effectLst/>
              <a:latin typeface="Monotype Corsiva" panose="03010101010201010101" pitchFamily="66" charset="0"/>
              <a:ea typeface="Times New Roman" panose="02020603050405020304" pitchFamily="18" charset="0"/>
            </a:endParaRPr>
          </a:p>
          <a:p>
            <a:pPr marL="0" indent="0">
              <a:buNone/>
            </a:pPr>
            <a:endParaRPr lang="en-IN" dirty="0"/>
          </a:p>
        </p:txBody>
      </p:sp>
      <p:pic>
        <p:nvPicPr>
          <p:cNvPr id="3" name="Picture 2">
            <a:extLst>
              <a:ext uri="{FF2B5EF4-FFF2-40B4-BE49-F238E27FC236}">
                <a16:creationId xmlns:a16="http://schemas.microsoft.com/office/drawing/2014/main" id="{47E20693-758B-4C81-B8A4-0E5EFED766B7}"/>
              </a:ext>
            </a:extLst>
          </p:cNvPr>
          <p:cNvPicPr>
            <a:picLocks noChangeAspect="1"/>
          </p:cNvPicPr>
          <p:nvPr/>
        </p:nvPicPr>
        <p:blipFill>
          <a:blip r:embed="rId4"/>
          <a:stretch>
            <a:fillRect/>
          </a:stretch>
        </p:blipFill>
        <p:spPr>
          <a:xfrm>
            <a:off x="8070055" y="5335319"/>
            <a:ext cx="3900102" cy="788784"/>
          </a:xfrm>
          <a:prstGeom prst="rect">
            <a:avLst/>
          </a:prstGeom>
        </p:spPr>
      </p:pic>
      <p:pic>
        <p:nvPicPr>
          <p:cNvPr id="5" name="Picture 4">
            <a:extLst>
              <a:ext uri="{FF2B5EF4-FFF2-40B4-BE49-F238E27FC236}">
                <a16:creationId xmlns:a16="http://schemas.microsoft.com/office/drawing/2014/main" id="{8B43D2CE-0A23-49B5-B730-796A0B6043BF}"/>
              </a:ext>
            </a:extLst>
          </p:cNvPr>
          <p:cNvPicPr>
            <a:picLocks noChangeAspect="1"/>
          </p:cNvPicPr>
          <p:nvPr/>
        </p:nvPicPr>
        <p:blipFill>
          <a:blip r:embed="rId5"/>
          <a:stretch>
            <a:fillRect/>
          </a:stretch>
        </p:blipFill>
        <p:spPr>
          <a:xfrm>
            <a:off x="5545026" y="5236564"/>
            <a:ext cx="1629289" cy="1002918"/>
          </a:xfrm>
          <a:prstGeom prst="rect">
            <a:avLst/>
          </a:prstGeom>
        </p:spPr>
      </p:pic>
      <p:pic>
        <p:nvPicPr>
          <p:cNvPr id="6" name="Picture 5">
            <a:extLst>
              <a:ext uri="{FF2B5EF4-FFF2-40B4-BE49-F238E27FC236}">
                <a16:creationId xmlns:a16="http://schemas.microsoft.com/office/drawing/2014/main" id="{769EC0EC-B9C6-41F9-9543-152C6E3CBAEE}"/>
              </a:ext>
            </a:extLst>
          </p:cNvPr>
          <p:cNvPicPr>
            <a:picLocks noChangeAspect="1"/>
          </p:cNvPicPr>
          <p:nvPr/>
        </p:nvPicPr>
        <p:blipFill>
          <a:blip r:embed="rId6"/>
          <a:stretch>
            <a:fillRect/>
          </a:stretch>
        </p:blipFill>
        <p:spPr>
          <a:xfrm>
            <a:off x="8746354" y="2004382"/>
            <a:ext cx="2547504" cy="2835538"/>
          </a:xfrm>
          <a:prstGeom prst="rect">
            <a:avLst/>
          </a:prstGeom>
        </p:spPr>
      </p:pic>
    </p:spTree>
    <p:extLst>
      <p:ext uri="{BB962C8B-B14F-4D97-AF65-F5344CB8AC3E}">
        <p14:creationId xmlns:p14="http://schemas.microsoft.com/office/powerpoint/2010/main" val="1851014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05AA36-4320-41FB-A11F-68C1AD15398A}"/>
              </a:ext>
            </a:extLst>
          </p:cNvPr>
          <p:cNvPicPr>
            <a:picLocks noChangeAspect="1"/>
          </p:cNvPicPr>
          <p:nvPr/>
        </p:nvPicPr>
        <p:blipFill>
          <a:blip r:embed="rId4"/>
          <a:stretch>
            <a:fillRect/>
          </a:stretch>
        </p:blipFill>
        <p:spPr>
          <a:xfrm>
            <a:off x="2773590" y="652534"/>
            <a:ext cx="6644819" cy="1671566"/>
          </a:xfrm>
          <a:prstGeom prst="rect">
            <a:avLst/>
          </a:prstGeom>
        </p:spPr>
      </p:pic>
      <p:sp>
        <p:nvSpPr>
          <p:cNvPr id="4" name="TextBox 3">
            <a:extLst>
              <a:ext uri="{FF2B5EF4-FFF2-40B4-BE49-F238E27FC236}">
                <a16:creationId xmlns:a16="http://schemas.microsoft.com/office/drawing/2014/main" id="{9E0DF2C1-A9A7-44F3-AE76-752EFA2181C3}"/>
              </a:ext>
            </a:extLst>
          </p:cNvPr>
          <p:cNvSpPr txBox="1"/>
          <p:nvPr/>
        </p:nvSpPr>
        <p:spPr>
          <a:xfrm>
            <a:off x="828674" y="2909501"/>
            <a:ext cx="10963275" cy="193899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2">
                    <a:lumMod val="20000"/>
                    <a:lumOff val="80000"/>
                  </a:schemeClr>
                </a:solidFill>
                <a:effectLst/>
                <a:latin typeface="Monotype Corsiva" panose="03010101010201010101" pitchFamily="66" charset="0"/>
                <a:ea typeface="Times New Roman" panose="02020603050405020304" pitchFamily="18" charset="0"/>
              </a:rPr>
              <a:t>Because 1394 is a peer-to-peer protocol, a specific host isn’t required. In t</a:t>
            </a:r>
            <a:r>
              <a:rPr lang="en-US" sz="2400" u="none" strike="noStrike" dirty="0">
                <a:solidFill>
                  <a:schemeClr val="tx2">
                    <a:lumMod val="20000"/>
                    <a:lumOff val="80000"/>
                  </a:schemeClr>
                </a:solidFill>
                <a:effectLst/>
                <a:latin typeface="Monotype Corsiva" panose="03010101010201010101" pitchFamily="66" charset="0"/>
                <a:ea typeface="Times New Roman" panose="02020603050405020304" pitchFamily="18" charset="0"/>
              </a:rPr>
              <a:t>he above figure</a:t>
            </a:r>
            <a:r>
              <a:rPr lang="en-US" sz="2400" dirty="0">
                <a:solidFill>
                  <a:schemeClr val="tx2">
                    <a:lumMod val="20000"/>
                    <a:lumOff val="80000"/>
                  </a:schemeClr>
                </a:solidFill>
                <a:effectLst/>
                <a:latin typeface="Monotype Corsiva" panose="03010101010201010101" pitchFamily="66" charset="0"/>
                <a:ea typeface="Times New Roman" panose="02020603050405020304" pitchFamily="18" charset="0"/>
              </a:rPr>
              <a:t>, the digital camera could easily stream data to both the digital VCR and the DVD-RAM without any assistance from other devices on the bus.</a:t>
            </a:r>
          </a:p>
          <a:p>
            <a:pPr marL="342900" indent="-342900">
              <a:buFont typeface="Arial" panose="020B0604020202020204" pitchFamily="34" charset="0"/>
              <a:buChar char="•"/>
            </a:pPr>
            <a:endParaRPr lang="en-US" sz="2400" dirty="0">
              <a:solidFill>
                <a:schemeClr val="tx2">
                  <a:lumMod val="20000"/>
                  <a:lumOff val="80000"/>
                </a:schemeClr>
              </a:solidFill>
              <a:latin typeface="Monotype Corsiva" panose="03010101010201010101" pitchFamily="66" charset="0"/>
            </a:endParaRPr>
          </a:p>
          <a:p>
            <a:pPr marL="342900" indent="-342900">
              <a:buFont typeface="Arial" panose="020B0604020202020204" pitchFamily="34" charset="0"/>
              <a:buChar char="•"/>
            </a:pPr>
            <a:r>
              <a:rPr lang="ru-RU" sz="2400" dirty="0">
                <a:solidFill>
                  <a:schemeClr val="tx2">
                    <a:lumMod val="20000"/>
                    <a:lumOff val="80000"/>
                  </a:schemeClr>
                </a:solidFill>
                <a:effectLst/>
                <a:latin typeface="Monotype Corsiva" panose="03010101010201010101" pitchFamily="66" charset="0"/>
                <a:ea typeface="Times New Roman" panose="02020603050405020304" pitchFamily="18" charset="0"/>
              </a:rPr>
              <a:t>Data can be sent through up to 16 </a:t>
            </a:r>
            <a:r>
              <a:rPr lang="ru-RU" sz="2400" b="1" dirty="0">
                <a:solidFill>
                  <a:schemeClr val="tx2">
                    <a:lumMod val="20000"/>
                    <a:lumOff val="80000"/>
                  </a:schemeClr>
                </a:solidFill>
                <a:effectLst/>
                <a:latin typeface="Monotype Corsiva" panose="03010101010201010101" pitchFamily="66" charset="0"/>
                <a:ea typeface="Times New Roman" panose="02020603050405020304" pitchFamily="18" charset="0"/>
              </a:rPr>
              <a:t>hops</a:t>
            </a:r>
            <a:r>
              <a:rPr lang="ru-RU" sz="2400" dirty="0">
                <a:solidFill>
                  <a:schemeClr val="tx2">
                    <a:lumMod val="20000"/>
                    <a:lumOff val="80000"/>
                  </a:schemeClr>
                </a:solidFill>
                <a:effectLst/>
                <a:latin typeface="Monotype Corsiva" panose="03010101010201010101" pitchFamily="66" charset="0"/>
                <a:ea typeface="Times New Roman" panose="02020603050405020304" pitchFamily="18" charset="0"/>
              </a:rPr>
              <a:t> (device to device).</a:t>
            </a:r>
            <a:endParaRPr lang="en-IN" sz="3200" dirty="0">
              <a:solidFill>
                <a:schemeClr val="tx2">
                  <a:lumMod val="20000"/>
                  <a:lumOff val="80000"/>
                </a:schemeClr>
              </a:solidFill>
              <a:latin typeface="Monotype Corsiva" panose="03010101010201010101" pitchFamily="66" charset="0"/>
            </a:endParaRPr>
          </a:p>
        </p:txBody>
      </p:sp>
      <p:pic>
        <p:nvPicPr>
          <p:cNvPr id="3" name="Picture 2">
            <a:extLst>
              <a:ext uri="{FF2B5EF4-FFF2-40B4-BE49-F238E27FC236}">
                <a16:creationId xmlns:a16="http://schemas.microsoft.com/office/drawing/2014/main" id="{E89805AC-19D2-472C-B605-75C9CDE2DD66}"/>
              </a:ext>
            </a:extLst>
          </p:cNvPr>
          <p:cNvPicPr>
            <a:picLocks noChangeAspect="1"/>
          </p:cNvPicPr>
          <p:nvPr/>
        </p:nvPicPr>
        <p:blipFill>
          <a:blip r:embed="rId5"/>
          <a:stretch>
            <a:fillRect/>
          </a:stretch>
        </p:blipFill>
        <p:spPr>
          <a:xfrm>
            <a:off x="4048915" y="5199173"/>
            <a:ext cx="4094170" cy="1082490"/>
          </a:xfrm>
          <a:prstGeom prst="rect">
            <a:avLst/>
          </a:prstGeom>
        </p:spPr>
      </p:pic>
    </p:spTree>
    <p:extLst>
      <p:ext uri="{BB962C8B-B14F-4D97-AF65-F5344CB8AC3E}">
        <p14:creationId xmlns:p14="http://schemas.microsoft.com/office/powerpoint/2010/main" val="60602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24854D-85DF-4141-9FC8-908B719A7A46}"/>
              </a:ext>
            </a:extLst>
          </p:cNvPr>
          <p:cNvSpPr>
            <a:spLocks noGrp="1"/>
          </p:cNvSpPr>
          <p:nvPr>
            <p:ph type="title"/>
          </p:nvPr>
        </p:nvSpPr>
        <p:spPr>
          <a:xfrm>
            <a:off x="1046163" y="314325"/>
            <a:ext cx="10202862" cy="1639886"/>
          </a:xfrm>
        </p:spPr>
        <p:txBody>
          <a:bodyPr anchor="ctr" anchorCtr="0"/>
          <a:lstStyle/>
          <a:p>
            <a:pPr algn="ctr"/>
            <a:r>
              <a:rPr lang="en-IN"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applications</a:t>
            </a:r>
          </a:p>
        </p:txBody>
      </p:sp>
      <p:pic>
        <p:nvPicPr>
          <p:cNvPr id="7" name="Picture Placeholder 6">
            <a:extLst>
              <a:ext uri="{FF2B5EF4-FFF2-40B4-BE49-F238E27FC236}">
                <a16:creationId xmlns:a16="http://schemas.microsoft.com/office/drawing/2014/main" id="{E23734F5-3BC4-4047-A048-873522CA15C3}"/>
              </a:ext>
            </a:extLst>
          </p:cNvPr>
          <p:cNvPicPr>
            <a:picLocks noGrp="1" noChangeAspect="1"/>
          </p:cNvPicPr>
          <p:nvPr>
            <p:ph type="pic" idx="1"/>
          </p:nvPr>
        </p:nvPicPr>
        <p:blipFill rotWithShape="1">
          <a:blip r:embed="rId4"/>
          <a:srcRect t="308" b="1368"/>
          <a:stretch/>
        </p:blipFill>
        <p:spPr>
          <a:xfrm>
            <a:off x="9547779" y="1691348"/>
            <a:ext cx="1225195" cy="2657242"/>
          </a:xfrm>
        </p:spPr>
      </p:pic>
      <p:sp>
        <p:nvSpPr>
          <p:cNvPr id="4" name="Content Placeholder 3">
            <a:extLst>
              <a:ext uri="{FF2B5EF4-FFF2-40B4-BE49-F238E27FC236}">
                <a16:creationId xmlns:a16="http://schemas.microsoft.com/office/drawing/2014/main" id="{9ED2AE77-EAC3-445B-B126-C2B8A1E51AF8}"/>
              </a:ext>
            </a:extLst>
          </p:cNvPr>
          <p:cNvSpPr>
            <a:spLocks noGrp="1"/>
          </p:cNvSpPr>
          <p:nvPr>
            <p:ph type="body" sz="half" idx="2"/>
          </p:nvPr>
        </p:nvSpPr>
        <p:spPr>
          <a:xfrm>
            <a:off x="942975" y="1954211"/>
            <a:ext cx="7820025" cy="4589462"/>
          </a:xfrm>
        </p:spPr>
        <p:txBody>
          <a:bodyPr>
            <a:normAutofit/>
          </a:bodyPr>
          <a:lstStyle/>
          <a:p>
            <a:pPr marL="285750" indent="-285750">
              <a:buFont typeface="Arial" panose="020B0604020202020204" pitchFamily="34" charset="0"/>
              <a:buChar char="•"/>
            </a:pPr>
            <a:r>
              <a:rPr lang="en-IN" sz="2400" dirty="0">
                <a:solidFill>
                  <a:schemeClr val="tx2">
                    <a:lumMod val="20000"/>
                    <a:lumOff val="80000"/>
                  </a:schemeClr>
                </a:solidFill>
                <a:latin typeface="Monotype Corsiva" panose="03010101010201010101" pitchFamily="66" charset="0"/>
              </a:rPr>
              <a:t>It was used in different computer products.</a:t>
            </a:r>
          </a:p>
          <a:p>
            <a:pPr marL="285750" indent="-285750">
              <a:buFont typeface="Arial" panose="020B0604020202020204" pitchFamily="34" charset="0"/>
              <a:buChar char="•"/>
            </a:pPr>
            <a:r>
              <a:rPr lang="en-IN" sz="2400" dirty="0">
                <a:solidFill>
                  <a:schemeClr val="tx2">
                    <a:lumMod val="20000"/>
                    <a:lumOff val="80000"/>
                  </a:schemeClr>
                </a:solidFill>
                <a:latin typeface="Monotype Corsiva" panose="03010101010201010101" pitchFamily="66" charset="0"/>
              </a:rPr>
              <a:t>It was commonly used to connect electronic appliances in automobiles.</a:t>
            </a:r>
          </a:p>
          <a:p>
            <a:pPr marL="285750" indent="-285750">
              <a:buFont typeface="Arial" panose="020B0604020202020204" pitchFamily="34" charset="0"/>
              <a:buChar char="•"/>
            </a:pPr>
            <a:r>
              <a:rPr lang="en-IN" sz="2400" dirty="0">
                <a:solidFill>
                  <a:schemeClr val="tx2">
                    <a:lumMod val="20000"/>
                    <a:lumOff val="80000"/>
                  </a:schemeClr>
                </a:solidFill>
                <a:latin typeface="Monotype Corsiva" panose="03010101010201010101" pitchFamily="66" charset="0"/>
              </a:rPr>
              <a:t>In aerospace appliances, 1394 devices were used in US’ F-35 Joint Strike Fighter Aircraft.</a:t>
            </a:r>
          </a:p>
        </p:txBody>
      </p:sp>
      <p:pic>
        <p:nvPicPr>
          <p:cNvPr id="5" name="Picture 4">
            <a:extLst>
              <a:ext uri="{FF2B5EF4-FFF2-40B4-BE49-F238E27FC236}">
                <a16:creationId xmlns:a16="http://schemas.microsoft.com/office/drawing/2014/main" id="{31495B2C-05D7-4C5B-AEEF-7FD50A180452}"/>
              </a:ext>
            </a:extLst>
          </p:cNvPr>
          <p:cNvPicPr>
            <a:picLocks noChangeAspect="1"/>
          </p:cNvPicPr>
          <p:nvPr/>
        </p:nvPicPr>
        <p:blipFill>
          <a:blip r:embed="rId5"/>
          <a:stretch>
            <a:fillRect/>
          </a:stretch>
        </p:blipFill>
        <p:spPr>
          <a:xfrm>
            <a:off x="9347166" y="4903790"/>
            <a:ext cx="1901859" cy="1268954"/>
          </a:xfrm>
          <a:prstGeom prst="rect">
            <a:avLst/>
          </a:prstGeom>
        </p:spPr>
      </p:pic>
    </p:spTree>
    <p:extLst>
      <p:ext uri="{BB962C8B-B14F-4D97-AF65-F5344CB8AC3E}">
        <p14:creationId xmlns:p14="http://schemas.microsoft.com/office/powerpoint/2010/main" val="3199218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2EA1A4-F841-43F7-8C9D-528BE3DCFC31}"/>
              </a:ext>
            </a:extLst>
          </p:cNvPr>
          <p:cNvSpPr>
            <a:spLocks noGrp="1"/>
          </p:cNvSpPr>
          <p:nvPr>
            <p:ph type="title"/>
          </p:nvPr>
        </p:nvSpPr>
        <p:spPr/>
        <p:txBody>
          <a:bodyPr/>
          <a:lstStyle/>
          <a:p>
            <a:pPr algn="ctr"/>
            <a:r>
              <a:rPr lang="en-IN"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conclusion</a:t>
            </a:r>
          </a:p>
        </p:txBody>
      </p:sp>
      <p:sp>
        <p:nvSpPr>
          <p:cNvPr id="6" name="Content Placeholder 5">
            <a:extLst>
              <a:ext uri="{FF2B5EF4-FFF2-40B4-BE49-F238E27FC236}">
                <a16:creationId xmlns:a16="http://schemas.microsoft.com/office/drawing/2014/main" id="{ADDE1953-3F74-4687-8157-104BB07199B5}"/>
              </a:ext>
            </a:extLst>
          </p:cNvPr>
          <p:cNvSpPr>
            <a:spLocks noGrp="1"/>
          </p:cNvSpPr>
          <p:nvPr>
            <p:ph idx="1"/>
          </p:nvPr>
        </p:nvSpPr>
        <p:spPr>
          <a:xfrm>
            <a:off x="1141412" y="2249487"/>
            <a:ext cx="9983788" cy="4141788"/>
          </a:xfrm>
        </p:spPr>
        <p:txBody>
          <a:bodyPr>
            <a:normAutofit/>
          </a:bodyPr>
          <a:lstStyle/>
          <a:p>
            <a:pPr marL="0" indent="0">
              <a:buNone/>
            </a:pPr>
            <a:r>
              <a:rPr lang="en-IN" dirty="0">
                <a:solidFill>
                  <a:schemeClr val="tx2">
                    <a:lumMod val="20000"/>
                    <a:lumOff val="80000"/>
                  </a:schemeClr>
                </a:solidFill>
                <a:latin typeface="Monotype Corsiva" panose="03010101010201010101" pitchFamily="66" charset="0"/>
              </a:rPr>
              <a:t>FireWire is one of the fastest peripherals ever developed, which makes it great for use with multimedia peripherals such as digital video cameras and other high speed devices like the latest hard disk drives and printers. It provides an inexpensive high speed method of interconnecting digital devices. Firewire 800 doubles the throughput of the original technology, dramatically increases the maximum distance of FireWire connections, and support many new types of cabling. FireWire was assumed to take </a:t>
            </a:r>
            <a:r>
              <a:rPr lang="en-IN" dirty="0" err="1">
                <a:solidFill>
                  <a:schemeClr val="tx2">
                    <a:lumMod val="20000"/>
                    <a:lumOff val="80000"/>
                  </a:schemeClr>
                </a:solidFill>
                <a:latin typeface="Monotype Corsiva" panose="03010101010201010101" pitchFamily="66" charset="0"/>
              </a:rPr>
              <a:t>upto</a:t>
            </a:r>
            <a:r>
              <a:rPr lang="en-IN" dirty="0">
                <a:solidFill>
                  <a:schemeClr val="tx2">
                    <a:lumMod val="20000"/>
                    <a:lumOff val="80000"/>
                  </a:schemeClr>
                </a:solidFill>
                <a:latin typeface="Monotype Corsiva" panose="03010101010201010101" pitchFamily="66" charset="0"/>
              </a:rPr>
              <a:t> a staggering rate of 3200Mbps from the theoretical 1600Mbps i.e. 3.2 </a:t>
            </a:r>
            <a:r>
              <a:rPr lang="en-IN" dirty="0" err="1">
                <a:solidFill>
                  <a:schemeClr val="tx2">
                    <a:lumMod val="20000"/>
                    <a:lumOff val="80000"/>
                  </a:schemeClr>
                </a:solidFill>
                <a:latin typeface="Monotype Corsiva" panose="03010101010201010101" pitchFamily="66" charset="0"/>
              </a:rPr>
              <a:t>Gbits</a:t>
            </a:r>
            <a:r>
              <a:rPr lang="en-IN" dirty="0">
                <a:solidFill>
                  <a:schemeClr val="tx2">
                    <a:lumMod val="20000"/>
                    <a:lumOff val="80000"/>
                  </a:schemeClr>
                </a:solidFill>
                <a:latin typeface="Monotype Corsiva" panose="03010101010201010101" pitchFamily="66" charset="0"/>
              </a:rPr>
              <a:t>/s that will make FireWire transfer massive data files and for even the most demanding applications, such as, working with uncompressed high definition video.</a:t>
            </a:r>
          </a:p>
        </p:txBody>
      </p:sp>
    </p:spTree>
    <p:extLst>
      <p:ext uri="{BB962C8B-B14F-4D97-AF65-F5344CB8AC3E}">
        <p14:creationId xmlns:p14="http://schemas.microsoft.com/office/powerpoint/2010/main" val="3357839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D500D-6B95-4B02-8017-C34523D8CE4E}"/>
              </a:ext>
            </a:extLst>
          </p:cNvPr>
          <p:cNvPicPr>
            <a:picLocks noChangeAspect="1"/>
          </p:cNvPicPr>
          <p:nvPr/>
        </p:nvPicPr>
        <p:blipFill>
          <a:blip r:embed="rId4"/>
          <a:stretch>
            <a:fillRect/>
          </a:stretch>
        </p:blipFill>
        <p:spPr>
          <a:xfrm>
            <a:off x="0" y="0"/>
            <a:ext cx="12191999" cy="6858000"/>
          </a:xfrm>
          <a:prstGeom prst="rect">
            <a:avLst/>
          </a:prstGeom>
        </p:spPr>
      </p:pic>
      <p:sp>
        <p:nvSpPr>
          <p:cNvPr id="4" name="Title 3">
            <a:extLst>
              <a:ext uri="{FF2B5EF4-FFF2-40B4-BE49-F238E27FC236}">
                <a16:creationId xmlns:a16="http://schemas.microsoft.com/office/drawing/2014/main" id="{BA5CBF4D-F056-46D4-BC20-83D1694739D4}"/>
              </a:ext>
            </a:extLst>
          </p:cNvPr>
          <p:cNvSpPr>
            <a:spLocks noGrp="1"/>
          </p:cNvSpPr>
          <p:nvPr>
            <p:ph type="title"/>
          </p:nvPr>
        </p:nvSpPr>
        <p:spPr>
          <a:xfrm>
            <a:off x="1143000" y="3817179"/>
            <a:ext cx="9905998" cy="1478570"/>
          </a:xfrm>
        </p:spPr>
        <p:txBody>
          <a:bodyPr>
            <a:normAutofit/>
          </a:bodyPr>
          <a:lstStyle/>
          <a:p>
            <a:pPr algn="ctr"/>
            <a:r>
              <a:rPr lang="en-IN" sz="66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Thank you</a:t>
            </a:r>
          </a:p>
        </p:txBody>
      </p:sp>
    </p:spTree>
    <p:extLst>
      <p:ext uri="{BB962C8B-B14F-4D97-AF65-F5344CB8AC3E}">
        <p14:creationId xmlns:p14="http://schemas.microsoft.com/office/powerpoint/2010/main" val="119480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4357-9FE6-4348-9741-5AFCD939BCA9}"/>
              </a:ext>
            </a:extLst>
          </p:cNvPr>
          <p:cNvSpPr>
            <a:spLocks noGrp="1"/>
          </p:cNvSpPr>
          <p:nvPr>
            <p:ph type="ctrTitle"/>
          </p:nvPr>
        </p:nvSpPr>
        <p:spPr/>
        <p:txBody>
          <a:bodyPr>
            <a:normAutofit/>
          </a:bodyPr>
          <a:lstStyle/>
          <a:p>
            <a:r>
              <a:rPr lang="en-IN" sz="5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FIREWIRE</a:t>
            </a:r>
          </a:p>
        </p:txBody>
      </p:sp>
      <p:sp>
        <p:nvSpPr>
          <p:cNvPr id="3" name="Subtitle 2">
            <a:extLst>
              <a:ext uri="{FF2B5EF4-FFF2-40B4-BE49-F238E27FC236}">
                <a16:creationId xmlns:a16="http://schemas.microsoft.com/office/drawing/2014/main" id="{CC98F8D8-78F9-41CE-9B1D-60C44CCE4BA8}"/>
              </a:ext>
            </a:extLst>
          </p:cNvPr>
          <p:cNvSpPr>
            <a:spLocks noGrp="1"/>
          </p:cNvSpPr>
          <p:nvPr>
            <p:ph type="subTitle" idx="1"/>
          </p:nvPr>
        </p:nvSpPr>
        <p:spPr/>
        <p:txBody>
          <a:bodyPr>
            <a:normAutofit/>
          </a:bodyPr>
          <a:lstStyle/>
          <a:p>
            <a:r>
              <a:rPr lang="en-IN" sz="24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IEEE 1394</a:t>
            </a:r>
          </a:p>
        </p:txBody>
      </p:sp>
    </p:spTree>
    <p:extLst>
      <p:ext uri="{BB962C8B-B14F-4D97-AF65-F5344CB8AC3E}">
        <p14:creationId xmlns:p14="http://schemas.microsoft.com/office/powerpoint/2010/main" val="47181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334B-EA16-49F3-8A49-AD0C32C4FBB4}"/>
              </a:ext>
            </a:extLst>
          </p:cNvPr>
          <p:cNvSpPr>
            <a:spLocks noGrp="1"/>
          </p:cNvSpPr>
          <p:nvPr>
            <p:ph type="title"/>
          </p:nvPr>
        </p:nvSpPr>
        <p:spPr>
          <a:xfrm>
            <a:off x="1144588" y="531206"/>
            <a:ext cx="9905998" cy="1478570"/>
          </a:xfrm>
        </p:spPr>
        <p:txBody>
          <a:bodyPr>
            <a:normAutofit/>
          </a:bodyPr>
          <a:lstStyle/>
          <a:p>
            <a:pPr algn="ctr"/>
            <a:r>
              <a:rPr lang="en-IN" sz="40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Content</a:t>
            </a:r>
          </a:p>
        </p:txBody>
      </p:sp>
      <p:sp>
        <p:nvSpPr>
          <p:cNvPr id="3" name="Content Placeholder 2">
            <a:extLst>
              <a:ext uri="{FF2B5EF4-FFF2-40B4-BE49-F238E27FC236}">
                <a16:creationId xmlns:a16="http://schemas.microsoft.com/office/drawing/2014/main" id="{65C996C2-1518-4010-B7A2-669C2D3891B0}"/>
              </a:ext>
            </a:extLst>
          </p:cNvPr>
          <p:cNvSpPr>
            <a:spLocks noGrp="1"/>
          </p:cNvSpPr>
          <p:nvPr>
            <p:ph idx="1"/>
          </p:nvPr>
        </p:nvSpPr>
        <p:spPr>
          <a:xfrm>
            <a:off x="962026" y="1858167"/>
            <a:ext cx="10085386" cy="4342607"/>
          </a:xfrm>
        </p:spPr>
        <p:txBody>
          <a:bodyPr>
            <a:normAutofit lnSpcReduction="10000"/>
          </a:bodyPr>
          <a:lstStyle/>
          <a:p>
            <a:r>
              <a:rPr lang="en-IN" dirty="0">
                <a:solidFill>
                  <a:schemeClr val="tx2">
                    <a:lumMod val="20000"/>
                    <a:lumOff val="80000"/>
                  </a:schemeClr>
                </a:solidFill>
                <a:latin typeface="Monotype Corsiva" panose="03010101010201010101" pitchFamily="66" charset="0"/>
                <a:cs typeface="Arial" panose="020B0604020202020204" pitchFamily="34" charset="0"/>
              </a:rPr>
              <a:t>Introduction</a:t>
            </a:r>
          </a:p>
          <a:p>
            <a:r>
              <a:rPr lang="en-IN" dirty="0">
                <a:solidFill>
                  <a:schemeClr val="tx2">
                    <a:lumMod val="20000"/>
                    <a:lumOff val="80000"/>
                  </a:schemeClr>
                </a:solidFill>
                <a:latin typeface="Monotype Corsiva" panose="03010101010201010101" pitchFamily="66" charset="0"/>
                <a:cs typeface="Arial" panose="020B0604020202020204" pitchFamily="34" charset="0"/>
              </a:rPr>
              <a:t>History And Development</a:t>
            </a:r>
          </a:p>
          <a:p>
            <a:r>
              <a:rPr lang="en-IN" dirty="0">
                <a:solidFill>
                  <a:schemeClr val="tx2">
                    <a:lumMod val="20000"/>
                    <a:lumOff val="80000"/>
                  </a:schemeClr>
                </a:solidFill>
                <a:latin typeface="Monotype Corsiva" panose="03010101010201010101" pitchFamily="66" charset="0"/>
                <a:cs typeface="Arial" panose="020B0604020202020204" pitchFamily="34" charset="0"/>
              </a:rPr>
              <a:t>FireWire Specification</a:t>
            </a:r>
          </a:p>
          <a:p>
            <a:r>
              <a:rPr lang="en-IN" dirty="0">
                <a:solidFill>
                  <a:schemeClr val="tx2">
                    <a:lumMod val="20000"/>
                    <a:lumOff val="80000"/>
                  </a:schemeClr>
                </a:solidFill>
                <a:latin typeface="Monotype Corsiva" panose="03010101010201010101" pitchFamily="66" charset="0"/>
                <a:cs typeface="Arial" panose="020B0604020202020204" pitchFamily="34" charset="0"/>
              </a:rPr>
              <a:t>Goals Behind Creating Firewire</a:t>
            </a:r>
          </a:p>
          <a:p>
            <a:r>
              <a:rPr lang="en-IN" dirty="0">
                <a:solidFill>
                  <a:schemeClr val="tx2">
                    <a:lumMod val="20000"/>
                    <a:lumOff val="80000"/>
                  </a:schemeClr>
                </a:solidFill>
                <a:latin typeface="Monotype Corsiva" panose="03010101010201010101" pitchFamily="66" charset="0"/>
                <a:cs typeface="Arial" panose="020B0604020202020204" pitchFamily="34" charset="0"/>
              </a:rPr>
              <a:t>Firewire VS. USB</a:t>
            </a:r>
          </a:p>
          <a:p>
            <a:r>
              <a:rPr lang="en-IN" dirty="0">
                <a:solidFill>
                  <a:schemeClr val="tx2">
                    <a:lumMod val="20000"/>
                    <a:lumOff val="80000"/>
                  </a:schemeClr>
                </a:solidFill>
                <a:latin typeface="Monotype Corsiva" panose="03010101010201010101" pitchFamily="66" charset="0"/>
                <a:cs typeface="Arial" panose="020B0604020202020204" pitchFamily="34" charset="0"/>
              </a:rPr>
              <a:t>FireWire Cables &amp; Connectors</a:t>
            </a:r>
          </a:p>
          <a:p>
            <a:r>
              <a:rPr lang="en-IN" dirty="0">
                <a:solidFill>
                  <a:schemeClr val="tx2">
                    <a:lumMod val="20000"/>
                    <a:lumOff val="80000"/>
                  </a:schemeClr>
                </a:solidFill>
                <a:latin typeface="Monotype Corsiva" panose="03010101010201010101" pitchFamily="66" charset="0"/>
                <a:cs typeface="Arial" panose="020B0604020202020204" pitchFamily="34" charset="0"/>
              </a:rPr>
              <a:t>FireWire’ Applications</a:t>
            </a:r>
          </a:p>
          <a:p>
            <a:r>
              <a:rPr lang="en-IN" dirty="0">
                <a:solidFill>
                  <a:schemeClr val="tx2">
                    <a:lumMod val="20000"/>
                    <a:lumOff val="80000"/>
                  </a:schemeClr>
                </a:solidFill>
                <a:latin typeface="Monotype Corsiva" panose="03010101010201010101" pitchFamily="66" charset="0"/>
                <a:cs typeface="Arial" panose="020B0604020202020204" pitchFamily="34" charset="0"/>
              </a:rPr>
              <a:t>Conclusion</a:t>
            </a:r>
          </a:p>
        </p:txBody>
      </p:sp>
      <p:sp>
        <p:nvSpPr>
          <p:cNvPr id="4" name="TextBox 3">
            <a:extLst>
              <a:ext uri="{FF2B5EF4-FFF2-40B4-BE49-F238E27FC236}">
                <a16:creationId xmlns:a16="http://schemas.microsoft.com/office/drawing/2014/main" id="{0AD51514-7F11-4A7E-BC9B-AB34F9904A1B}"/>
              </a:ext>
            </a:extLst>
          </p:cNvPr>
          <p:cNvSpPr txBox="1"/>
          <p:nvPr/>
        </p:nvSpPr>
        <p:spPr>
          <a:xfrm>
            <a:off x="11667757" y="2009776"/>
            <a:ext cx="391710" cy="2647950"/>
          </a:xfrm>
          <a:prstGeom prst="rect">
            <a:avLst/>
          </a:prstGeom>
          <a:noFill/>
        </p:spPr>
        <p:txBody>
          <a:bodyPr vert="wordArtVert" wrap="square" rtlCol="0" anchor="ctr" anchorCtr="1">
            <a:spAutoFit/>
          </a:bodyPr>
          <a:lstStyle/>
          <a:p>
            <a:r>
              <a:rPr lang="en-IN" sz="1100" b="1" dirty="0">
                <a:solidFill>
                  <a:schemeClr val="tx2">
                    <a:lumMod val="40000"/>
                    <a:lumOff val="60000"/>
                  </a:schemeClr>
                </a:solidFill>
                <a:latin typeface="Bellota" panose="00000500000000000000" pitchFamily="2" charset="0"/>
                <a:ea typeface="Bellota" panose="00000500000000000000" pitchFamily="2" charset="0"/>
                <a:cs typeface="Sanskrit Text" panose="02020503050405020304" pitchFamily="18" charset="0"/>
              </a:rPr>
              <a:t>FIREWIRE</a:t>
            </a:r>
          </a:p>
        </p:txBody>
      </p:sp>
    </p:spTree>
    <p:extLst>
      <p:ext uri="{BB962C8B-B14F-4D97-AF65-F5344CB8AC3E}">
        <p14:creationId xmlns:p14="http://schemas.microsoft.com/office/powerpoint/2010/main" val="471917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58E9-7C38-40FD-B44D-B704290A2B13}"/>
              </a:ext>
            </a:extLst>
          </p:cNvPr>
          <p:cNvSpPr>
            <a:spLocks noGrp="1"/>
          </p:cNvSpPr>
          <p:nvPr>
            <p:ph type="title"/>
          </p:nvPr>
        </p:nvSpPr>
        <p:spPr>
          <a:xfrm>
            <a:off x="800100" y="390525"/>
            <a:ext cx="11181673" cy="1047750"/>
          </a:xfrm>
        </p:spPr>
        <p:txBody>
          <a:bodyPr anchor="ctr" anchorCtr="0"/>
          <a:lstStyle/>
          <a:p>
            <a:pPr algn="ctr"/>
            <a:r>
              <a:rPr lang="en-IN" sz="3600" b="1" dirty="0" err="1">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cs typeface="Arial" panose="020B0604020202020204" pitchFamily="34" charset="0"/>
              </a:rPr>
              <a:t>iNTRODUCTION</a:t>
            </a:r>
            <a:endParaRPr lang="en-IN"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cs typeface="Arial" panose="020B0604020202020204" pitchFamily="34" charset="0"/>
            </a:endParaRPr>
          </a:p>
        </p:txBody>
      </p:sp>
      <p:pic>
        <p:nvPicPr>
          <p:cNvPr id="7" name="Picture Placeholder 6">
            <a:extLst>
              <a:ext uri="{FF2B5EF4-FFF2-40B4-BE49-F238E27FC236}">
                <a16:creationId xmlns:a16="http://schemas.microsoft.com/office/drawing/2014/main" id="{19E11F3F-BABA-4FB3-BC2E-0467AE587894}"/>
              </a:ext>
            </a:extLst>
          </p:cNvPr>
          <p:cNvPicPr>
            <a:picLocks noGrp="1" noChangeAspect="1"/>
          </p:cNvPicPr>
          <p:nvPr>
            <p:ph type="pic" idx="1"/>
          </p:nvPr>
        </p:nvPicPr>
        <p:blipFill rotWithShape="1">
          <a:blip r:embed="rId4">
            <a:duotone>
              <a:prstClr val="black"/>
              <a:schemeClr val="accent6">
                <a:tint val="45000"/>
                <a:satMod val="400000"/>
              </a:schemeClr>
            </a:duotone>
            <a:extLst>
              <a:ext uri="{BEBA8EAE-BF5A-486C-A8C5-ECC9F3942E4B}">
                <a14:imgProps xmlns:a14="http://schemas.microsoft.com/office/drawing/2010/main">
                  <a14:imgLayer r:embed="rId5">
                    <a14:imgEffect>
                      <a14:artisticPhotocopy/>
                    </a14:imgEffect>
                  </a14:imgLayer>
                </a14:imgProps>
              </a:ext>
            </a:extLst>
          </a:blip>
          <a:srcRect l="-46" r="-1447"/>
          <a:stretch/>
        </p:blipFill>
        <p:spPr>
          <a:xfrm>
            <a:off x="7961312" y="1619250"/>
            <a:ext cx="4020461" cy="4238625"/>
          </a:xfrm>
          <a:prstGeom prst="round2DiagRect">
            <a:avLst>
              <a:gd name="adj1" fmla="val 10594"/>
              <a:gd name="adj2" fmla="val 0"/>
            </a:avLst>
          </a:prstGeom>
          <a:effectLst>
            <a:outerShdw blurRad="88900" dist="38100" dir="5400000" algn="t" rotWithShape="0">
              <a:prstClr val="black">
                <a:alpha val="40000"/>
              </a:prstClr>
            </a:outerShdw>
            <a:softEdge rad="12700"/>
          </a:effectLst>
        </p:spPr>
      </p:pic>
      <p:sp>
        <p:nvSpPr>
          <p:cNvPr id="3" name="Content Placeholder 2">
            <a:extLst>
              <a:ext uri="{FF2B5EF4-FFF2-40B4-BE49-F238E27FC236}">
                <a16:creationId xmlns:a16="http://schemas.microsoft.com/office/drawing/2014/main" id="{652D1040-6C4C-458F-B15C-7E0D1E3786AE}"/>
              </a:ext>
            </a:extLst>
          </p:cNvPr>
          <p:cNvSpPr>
            <a:spLocks noGrp="1"/>
          </p:cNvSpPr>
          <p:nvPr>
            <p:ph type="body" sz="half" idx="2"/>
          </p:nvPr>
        </p:nvSpPr>
        <p:spPr>
          <a:xfrm>
            <a:off x="800100" y="1457325"/>
            <a:ext cx="6819900" cy="4810125"/>
          </a:xfrm>
        </p:spPr>
        <p:txBody>
          <a:bodyPr>
            <a:normAutofit/>
          </a:bodyPr>
          <a:lstStyle/>
          <a:p>
            <a:pPr marL="285750" indent="-285750">
              <a:lnSpc>
                <a:spcPct val="90000"/>
              </a:lnSpc>
              <a:buFont typeface="Arial" panose="020B0604020202020204" pitchFamily="34" charset="0"/>
              <a:buChar char="•"/>
            </a:pPr>
            <a:r>
              <a:rPr lang="en-US" altLang="en-US" sz="2400" dirty="0">
                <a:solidFill>
                  <a:schemeClr val="tx2">
                    <a:lumMod val="20000"/>
                    <a:lumOff val="80000"/>
                  </a:schemeClr>
                </a:solidFill>
                <a:latin typeface="Monotype Corsiva" panose="03010101010201010101" pitchFamily="66" charset="0"/>
              </a:rPr>
              <a:t>The </a:t>
            </a:r>
            <a:r>
              <a:rPr lang="en-US" altLang="en-US" sz="2400" b="1" dirty="0">
                <a:solidFill>
                  <a:schemeClr val="tx2">
                    <a:lumMod val="20000"/>
                    <a:lumOff val="80000"/>
                  </a:schemeClr>
                </a:solidFill>
                <a:latin typeface="Monotype Corsiva" panose="03010101010201010101" pitchFamily="66" charset="0"/>
              </a:rPr>
              <a:t>IEEE 1394 </a:t>
            </a:r>
            <a:r>
              <a:rPr lang="en-US" altLang="en-US" sz="2400" dirty="0">
                <a:solidFill>
                  <a:schemeClr val="tx2">
                    <a:lumMod val="20000"/>
                    <a:lumOff val="80000"/>
                  </a:schemeClr>
                </a:solidFill>
                <a:latin typeface="Monotype Corsiva" panose="03010101010201010101" pitchFamily="66" charset="0"/>
              </a:rPr>
              <a:t>interface is a serial bus interface standard.</a:t>
            </a:r>
          </a:p>
          <a:p>
            <a:pPr marL="285750" indent="-285750">
              <a:lnSpc>
                <a:spcPct val="90000"/>
              </a:lnSpc>
              <a:buFont typeface="Arial" panose="020B0604020202020204" pitchFamily="34" charset="0"/>
              <a:buChar char="•"/>
            </a:pPr>
            <a:r>
              <a:rPr lang="en-US" altLang="en-US" sz="2400" dirty="0">
                <a:solidFill>
                  <a:schemeClr val="tx2">
                    <a:lumMod val="20000"/>
                    <a:lumOff val="80000"/>
                  </a:schemeClr>
                </a:solidFill>
                <a:latin typeface="Monotype Corsiva" panose="03010101010201010101" pitchFamily="66" charset="0"/>
              </a:rPr>
              <a:t>The interface is also known by the brand names of </a:t>
            </a:r>
            <a:r>
              <a:rPr lang="en-US" altLang="en-US" sz="2400" b="1" dirty="0">
                <a:solidFill>
                  <a:schemeClr val="tx2">
                    <a:lumMod val="20000"/>
                    <a:lumOff val="80000"/>
                  </a:schemeClr>
                </a:solidFill>
                <a:latin typeface="Monotype Corsiva" panose="03010101010201010101" pitchFamily="66" charset="0"/>
              </a:rPr>
              <a:t>FireWire</a:t>
            </a:r>
            <a:r>
              <a:rPr lang="en-US" altLang="en-US" sz="2400" dirty="0">
                <a:solidFill>
                  <a:schemeClr val="tx2">
                    <a:lumMod val="20000"/>
                    <a:lumOff val="80000"/>
                  </a:schemeClr>
                </a:solidFill>
                <a:latin typeface="Monotype Corsiva" panose="03010101010201010101" pitchFamily="66" charset="0"/>
              </a:rPr>
              <a:t> (Apple), </a:t>
            </a:r>
            <a:r>
              <a:rPr lang="en-US" altLang="en-US" sz="2400" b="1" dirty="0" err="1">
                <a:solidFill>
                  <a:schemeClr val="tx2">
                    <a:lumMod val="20000"/>
                    <a:lumOff val="80000"/>
                  </a:schemeClr>
                </a:solidFill>
                <a:latin typeface="Monotype Corsiva" panose="03010101010201010101" pitchFamily="66" charset="0"/>
              </a:rPr>
              <a:t>i.LINK</a:t>
            </a:r>
            <a:r>
              <a:rPr lang="en-US" altLang="en-US" sz="2400" b="1" dirty="0">
                <a:solidFill>
                  <a:schemeClr val="tx2">
                    <a:lumMod val="20000"/>
                    <a:lumOff val="80000"/>
                  </a:schemeClr>
                </a:solidFill>
                <a:latin typeface="Monotype Corsiva" panose="03010101010201010101" pitchFamily="66" charset="0"/>
              </a:rPr>
              <a:t> </a:t>
            </a:r>
            <a:r>
              <a:rPr lang="en-US" altLang="en-US" sz="2400" dirty="0">
                <a:solidFill>
                  <a:schemeClr val="tx2">
                    <a:lumMod val="20000"/>
                    <a:lumOff val="80000"/>
                  </a:schemeClr>
                </a:solidFill>
                <a:latin typeface="Monotype Corsiva" panose="03010101010201010101" pitchFamily="66" charset="0"/>
              </a:rPr>
              <a:t>(Sony), and </a:t>
            </a:r>
            <a:r>
              <a:rPr lang="en-US" altLang="en-US" sz="2400" b="1" dirty="0">
                <a:solidFill>
                  <a:schemeClr val="tx2">
                    <a:lumMod val="20000"/>
                    <a:lumOff val="80000"/>
                  </a:schemeClr>
                </a:solidFill>
                <a:latin typeface="Monotype Corsiva" panose="03010101010201010101" pitchFamily="66" charset="0"/>
              </a:rPr>
              <a:t>Lynx</a:t>
            </a:r>
            <a:r>
              <a:rPr lang="en-US" altLang="en-US" sz="2400" dirty="0">
                <a:solidFill>
                  <a:schemeClr val="tx2">
                    <a:lumMod val="20000"/>
                    <a:lumOff val="80000"/>
                  </a:schemeClr>
                </a:solidFill>
                <a:latin typeface="Monotype Corsiva" panose="03010101010201010101" pitchFamily="66" charset="0"/>
              </a:rPr>
              <a:t> (Texas Instruments).</a:t>
            </a:r>
          </a:p>
          <a:p>
            <a:pPr marL="285750" indent="-285750">
              <a:lnSpc>
                <a:spcPct val="90000"/>
              </a:lnSpc>
              <a:buFont typeface="Arial" panose="020B0604020202020204" pitchFamily="34" charset="0"/>
              <a:buChar char="•"/>
            </a:pPr>
            <a:r>
              <a:rPr lang="en-US" altLang="en-US" sz="2400" dirty="0">
                <a:solidFill>
                  <a:schemeClr val="tx2">
                    <a:lumMod val="20000"/>
                    <a:lumOff val="80000"/>
                  </a:schemeClr>
                </a:solidFill>
                <a:latin typeface="Monotype Corsiva" panose="03010101010201010101" pitchFamily="66" charset="0"/>
              </a:rPr>
              <a:t>IEEE 1394 is the High-Definition Audio-Video Network Alliance (HANA) standard connection interface for A/V component communication and control.</a:t>
            </a:r>
          </a:p>
          <a:p>
            <a:pPr marL="285750" indent="-285750">
              <a:lnSpc>
                <a:spcPct val="90000"/>
              </a:lnSpc>
              <a:buFont typeface="Arial" panose="020B0604020202020204" pitchFamily="34" charset="0"/>
              <a:buChar char="•"/>
            </a:pPr>
            <a:r>
              <a:rPr lang="en-US" sz="2400" dirty="0">
                <a:solidFill>
                  <a:schemeClr val="tx2">
                    <a:lumMod val="20000"/>
                    <a:lumOff val="80000"/>
                  </a:schemeClr>
                </a:solidFill>
                <a:effectLst/>
                <a:latin typeface="Monotype Corsiva" panose="03010101010201010101" pitchFamily="66" charset="0"/>
                <a:ea typeface="Times New Roman" panose="02020603050405020304" pitchFamily="18" charset="0"/>
              </a:rPr>
              <a:t>FireWire inspired a new generation of consumer electronics devices from many companies, including Canon, Epson, HP, Maxtor, Mitsubishi, Matsushita (Panasonic), Pioneer, Samsung, Sony and Texas Instruments.</a:t>
            </a:r>
            <a:endParaRPr lang="en-US" altLang="en-US" sz="4400" dirty="0">
              <a:solidFill>
                <a:schemeClr val="tx2">
                  <a:lumMod val="20000"/>
                  <a:lumOff val="80000"/>
                </a:schemeClr>
              </a:solidFill>
              <a:latin typeface="Monotype Corsiva" panose="03010101010201010101" pitchFamily="66" charset="0"/>
            </a:endParaRPr>
          </a:p>
          <a:p>
            <a:pPr marL="0" indent="0">
              <a:buNone/>
            </a:pPr>
            <a:endParaRPr lang="en-IN" dirty="0"/>
          </a:p>
        </p:txBody>
      </p:sp>
    </p:spTree>
    <p:extLst>
      <p:ext uri="{BB962C8B-B14F-4D97-AF65-F5344CB8AC3E}">
        <p14:creationId xmlns:p14="http://schemas.microsoft.com/office/powerpoint/2010/main" val="4213310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9DDF-57DA-4001-9250-FB7598C76D3F}"/>
              </a:ext>
            </a:extLst>
          </p:cNvPr>
          <p:cNvSpPr>
            <a:spLocks noGrp="1"/>
          </p:cNvSpPr>
          <p:nvPr>
            <p:ph type="title"/>
          </p:nvPr>
        </p:nvSpPr>
        <p:spPr>
          <a:xfrm>
            <a:off x="1141412" y="609600"/>
            <a:ext cx="10185271" cy="1114425"/>
          </a:xfrm>
        </p:spPr>
        <p:txBody>
          <a:bodyPr anchor="ctr" anchorCtr="0">
            <a:normAutofit/>
          </a:bodyPr>
          <a:lstStyle/>
          <a:p>
            <a:pPr algn="ctr"/>
            <a:r>
              <a:rPr lang="en-IN" sz="36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History and development</a:t>
            </a:r>
          </a:p>
        </p:txBody>
      </p:sp>
      <p:pic>
        <p:nvPicPr>
          <p:cNvPr id="8" name="Picture Placeholder 7">
            <a:extLst>
              <a:ext uri="{FF2B5EF4-FFF2-40B4-BE49-F238E27FC236}">
                <a16:creationId xmlns:a16="http://schemas.microsoft.com/office/drawing/2014/main" id="{A753EE26-DA03-4310-8ED3-EFD19AF2D453}"/>
              </a:ext>
            </a:extLst>
          </p:cNvPr>
          <p:cNvPicPr>
            <a:picLocks noGrp="1" noChangeAspect="1"/>
          </p:cNvPicPr>
          <p:nvPr>
            <p:ph type="pic" idx="1"/>
          </p:nvPr>
        </p:nvPicPr>
        <p:blipFill>
          <a:blip r:embed="rId4"/>
          <a:srcRect l="6144" r="6144"/>
          <a:stretch>
            <a:fillRect/>
          </a:stretch>
        </p:blipFill>
        <p:spPr>
          <a:xfrm>
            <a:off x="9142846" y="1885950"/>
            <a:ext cx="2183838" cy="3086100"/>
          </a:xfrm>
        </p:spPr>
      </p:pic>
      <p:sp>
        <p:nvSpPr>
          <p:cNvPr id="3" name="Content Placeholder 2">
            <a:extLst>
              <a:ext uri="{FF2B5EF4-FFF2-40B4-BE49-F238E27FC236}">
                <a16:creationId xmlns:a16="http://schemas.microsoft.com/office/drawing/2014/main" id="{362BC6D0-4013-481B-95D4-FFE869B307F0}"/>
              </a:ext>
            </a:extLst>
          </p:cNvPr>
          <p:cNvSpPr>
            <a:spLocks noGrp="1"/>
          </p:cNvSpPr>
          <p:nvPr>
            <p:ph type="body" sz="half" idx="2"/>
          </p:nvPr>
        </p:nvSpPr>
        <p:spPr>
          <a:xfrm>
            <a:off x="1141410" y="2028825"/>
            <a:ext cx="7497765" cy="4505325"/>
          </a:xfrm>
        </p:spPr>
        <p:txBody>
          <a:bodyPr/>
          <a:lstStyle/>
          <a:p>
            <a:pPr marL="285750" indent="-285750">
              <a:buFont typeface="Arial" panose="020B0604020202020204" pitchFamily="34" charset="0"/>
              <a:buChar char="•"/>
            </a:pPr>
            <a:r>
              <a:rPr lang="en-US" altLang="en-US" sz="2400" dirty="0">
                <a:solidFill>
                  <a:schemeClr val="tx2">
                    <a:lumMod val="20000"/>
                    <a:lumOff val="80000"/>
                  </a:schemeClr>
                </a:solidFill>
                <a:latin typeface="Monotype Corsiva" panose="03010101010201010101" pitchFamily="66" charset="0"/>
              </a:rPr>
              <a:t>In the late 1980s Apple led the initiative for adoption of the IEEE standard 1394.</a:t>
            </a:r>
          </a:p>
          <a:p>
            <a:pPr marL="285750" indent="-285750">
              <a:buFont typeface="Arial" panose="020B0604020202020204" pitchFamily="34" charset="0"/>
              <a:buChar char="•"/>
            </a:pPr>
            <a:r>
              <a:rPr lang="en-US" altLang="en-US" sz="2400" dirty="0">
                <a:solidFill>
                  <a:schemeClr val="tx2">
                    <a:lumMod val="20000"/>
                    <a:lumOff val="80000"/>
                  </a:schemeClr>
                </a:solidFill>
                <a:latin typeface="Monotype Corsiva" panose="03010101010201010101" pitchFamily="66" charset="0"/>
              </a:rPr>
              <a:t>Apple intended Firewire to be a serial replacement for the parallel SCSI (Small computer system interface) bus.</a:t>
            </a:r>
          </a:p>
          <a:p>
            <a:pPr marL="285750" indent="-285750">
              <a:buFont typeface="Arial" panose="020B0604020202020204" pitchFamily="34" charset="0"/>
              <a:buChar char="•"/>
            </a:pPr>
            <a:r>
              <a:rPr lang="en-US" altLang="en-US" sz="2400" dirty="0">
                <a:solidFill>
                  <a:schemeClr val="tx2">
                    <a:lumMod val="20000"/>
                    <a:lumOff val="80000"/>
                  </a:schemeClr>
                </a:solidFill>
                <a:latin typeface="Monotype Corsiva" panose="03010101010201010101" pitchFamily="66" charset="0"/>
              </a:rPr>
              <a:t>Apple’s development of the original IEEE 1394 was completed in 1995.</a:t>
            </a:r>
          </a:p>
          <a:p>
            <a:endParaRPr lang="en-IN" dirty="0"/>
          </a:p>
        </p:txBody>
      </p:sp>
      <p:sp>
        <p:nvSpPr>
          <p:cNvPr id="10" name="TextBox 9">
            <a:extLst>
              <a:ext uri="{FF2B5EF4-FFF2-40B4-BE49-F238E27FC236}">
                <a16:creationId xmlns:a16="http://schemas.microsoft.com/office/drawing/2014/main" id="{FA500B84-885A-465C-AA39-DFAD84D1891D}"/>
              </a:ext>
            </a:extLst>
          </p:cNvPr>
          <p:cNvSpPr txBox="1"/>
          <p:nvPr/>
        </p:nvSpPr>
        <p:spPr>
          <a:xfrm>
            <a:off x="9707611" y="5048577"/>
            <a:ext cx="1054308" cy="523220"/>
          </a:xfrm>
          <a:prstGeom prst="rect">
            <a:avLst/>
          </a:prstGeom>
          <a:noFill/>
        </p:spPr>
        <p:txBody>
          <a:bodyPr wrap="square" anchor="ctr" anchorCtr="0">
            <a:spAutoFit/>
          </a:bodyPr>
          <a:lstStyle/>
          <a:p>
            <a:pPr algn="ctr"/>
            <a:r>
              <a:rPr kumimoji="0" lang="en-US" altLang="en-US" sz="2800" b="0" i="0" u="none" strike="noStrike" kern="1200" cap="none" spc="0" normalizeH="0" baseline="0" noProof="0" dirty="0">
                <a:ln>
                  <a:noFill/>
                </a:ln>
                <a:solidFill>
                  <a:srgbClr val="82FFFF">
                    <a:lumMod val="20000"/>
                    <a:lumOff val="80000"/>
                  </a:srgbClr>
                </a:solidFill>
                <a:effectLst/>
                <a:uLnTx/>
                <a:uFillTx/>
                <a:latin typeface="Monotype Corsiva" panose="03010101010201010101" pitchFamily="66" charset="0"/>
                <a:ea typeface="+mn-ea"/>
                <a:cs typeface="+mn-cs"/>
              </a:rPr>
              <a:t>IEEE</a:t>
            </a:r>
            <a:endParaRPr lang="en-IN" dirty="0"/>
          </a:p>
        </p:txBody>
      </p:sp>
    </p:spTree>
    <p:extLst>
      <p:ext uri="{BB962C8B-B14F-4D97-AF65-F5344CB8AC3E}">
        <p14:creationId xmlns:p14="http://schemas.microsoft.com/office/powerpoint/2010/main" val="1777965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C8E3A1-3214-4E29-8BDB-7A177B998AAD}"/>
              </a:ext>
            </a:extLst>
          </p:cNvPr>
          <p:cNvSpPr>
            <a:spLocks noGrp="1"/>
          </p:cNvSpPr>
          <p:nvPr>
            <p:ph type="title"/>
          </p:nvPr>
        </p:nvSpPr>
        <p:spPr>
          <a:xfrm>
            <a:off x="1141413" y="609600"/>
            <a:ext cx="10473764" cy="1133475"/>
          </a:xfrm>
        </p:spPr>
        <p:txBody>
          <a:bodyPr anchor="t" anchorCtr="0">
            <a:normAutofit/>
          </a:bodyPr>
          <a:lstStyle/>
          <a:p>
            <a:pPr algn="ctr"/>
            <a:r>
              <a:rPr lang="en-IN" sz="36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Firewire specifications</a:t>
            </a:r>
          </a:p>
        </p:txBody>
      </p:sp>
      <p:pic>
        <p:nvPicPr>
          <p:cNvPr id="11" name="Picture Placeholder 10">
            <a:extLst>
              <a:ext uri="{FF2B5EF4-FFF2-40B4-BE49-F238E27FC236}">
                <a16:creationId xmlns:a16="http://schemas.microsoft.com/office/drawing/2014/main" id="{08CD4AE8-D361-463E-8814-ACEF6637EF97}"/>
              </a:ext>
            </a:extLst>
          </p:cNvPr>
          <p:cNvPicPr>
            <a:picLocks noGrp="1" noChangeAspect="1"/>
          </p:cNvPicPr>
          <p:nvPr>
            <p:ph type="pic" idx="1"/>
          </p:nvPr>
        </p:nvPicPr>
        <p:blipFill rotWithShape="1">
          <a:blip r:embed="rId4"/>
          <a:srcRect l="11593" r="14867"/>
          <a:stretch/>
        </p:blipFill>
        <p:spPr>
          <a:xfrm>
            <a:off x="8336987" y="1960921"/>
            <a:ext cx="3154365" cy="2859957"/>
          </a:xfrm>
        </p:spPr>
      </p:pic>
      <p:sp>
        <p:nvSpPr>
          <p:cNvPr id="8" name="Content Placeholder 7">
            <a:extLst>
              <a:ext uri="{FF2B5EF4-FFF2-40B4-BE49-F238E27FC236}">
                <a16:creationId xmlns:a16="http://schemas.microsoft.com/office/drawing/2014/main" id="{1AE40697-4563-4ECE-B0E9-DA62DD409138}"/>
              </a:ext>
            </a:extLst>
          </p:cNvPr>
          <p:cNvSpPr>
            <a:spLocks noGrp="1"/>
          </p:cNvSpPr>
          <p:nvPr>
            <p:ph type="body" sz="half" idx="2"/>
          </p:nvPr>
        </p:nvSpPr>
        <p:spPr>
          <a:xfrm>
            <a:off x="1141410" y="1562100"/>
            <a:ext cx="6573840" cy="4686300"/>
          </a:xfrm>
        </p:spPr>
        <p:txBody>
          <a:bodyPr lIns="91440">
            <a:normAutofit fontScale="92500" lnSpcReduction="20000"/>
          </a:bodyPr>
          <a:lstStyle/>
          <a:p>
            <a:pPr marL="0" indent="0" algn="l">
              <a:buNone/>
            </a:pPr>
            <a:r>
              <a:rPr lang="en-US" sz="2400" b="0" i="0" dirty="0">
                <a:solidFill>
                  <a:schemeClr val="tx2">
                    <a:lumMod val="40000"/>
                    <a:lumOff val="60000"/>
                  </a:schemeClr>
                </a:solidFill>
                <a:effectLst/>
                <a:latin typeface="Monotype Corsiva" panose="03010101010201010101" pitchFamily="66" charset="0"/>
              </a:rPr>
              <a:t>FireWire 400 features:</a:t>
            </a:r>
          </a:p>
          <a:p>
            <a:pPr marL="342900" indent="-342900" algn="l">
              <a:buFont typeface="Arial" panose="020B0604020202020204" pitchFamily="34" charset="0"/>
              <a:buChar char="•"/>
            </a:pPr>
            <a:r>
              <a:rPr lang="en-US" sz="2400" b="0" i="0" dirty="0">
                <a:solidFill>
                  <a:schemeClr val="tx2">
                    <a:lumMod val="40000"/>
                    <a:lumOff val="60000"/>
                  </a:schemeClr>
                </a:solidFill>
                <a:effectLst/>
                <a:latin typeface="Monotype Corsiva" panose="03010101010201010101" pitchFamily="66" charset="0"/>
              </a:rPr>
              <a:t>Transfer rates of up to </a:t>
            </a:r>
            <a:r>
              <a:rPr lang="en-US" sz="2400" b="1" i="0" dirty="0">
                <a:solidFill>
                  <a:schemeClr val="tx2">
                    <a:lumMod val="40000"/>
                    <a:lumOff val="60000"/>
                  </a:schemeClr>
                </a:solidFill>
                <a:effectLst/>
                <a:latin typeface="Monotype Corsiva" panose="03010101010201010101" pitchFamily="66" charset="0"/>
              </a:rPr>
              <a:t>400 Mbps</a:t>
            </a:r>
            <a:endParaRPr lang="en-US" sz="2400" b="0" i="0" dirty="0">
              <a:solidFill>
                <a:schemeClr val="tx2">
                  <a:lumMod val="40000"/>
                  <a:lumOff val="60000"/>
                </a:schemeClr>
              </a:solidFill>
              <a:effectLst/>
              <a:latin typeface="Monotype Corsiva" panose="03010101010201010101" pitchFamily="66" charset="0"/>
            </a:endParaRPr>
          </a:p>
          <a:p>
            <a:pPr marL="342900" indent="-342900" algn="l">
              <a:buFont typeface="Arial" panose="020B0604020202020204" pitchFamily="34" charset="0"/>
              <a:buChar char="•"/>
            </a:pPr>
            <a:r>
              <a:rPr lang="en-US" sz="2400" b="0" i="0" dirty="0">
                <a:solidFill>
                  <a:schemeClr val="tx2">
                    <a:lumMod val="40000"/>
                    <a:lumOff val="60000"/>
                  </a:schemeClr>
                </a:solidFill>
                <a:effectLst/>
                <a:latin typeface="Monotype Corsiva" panose="03010101010201010101" pitchFamily="66" charset="0"/>
              </a:rPr>
              <a:t>Maximum distance between devices of </a:t>
            </a:r>
            <a:r>
              <a:rPr lang="en-US" sz="2400" b="1" i="0" dirty="0">
                <a:solidFill>
                  <a:schemeClr val="tx2">
                    <a:lumMod val="40000"/>
                    <a:lumOff val="60000"/>
                  </a:schemeClr>
                </a:solidFill>
                <a:effectLst/>
                <a:latin typeface="Monotype Corsiva" panose="03010101010201010101" pitchFamily="66" charset="0"/>
              </a:rPr>
              <a:t>4.5 meters </a:t>
            </a:r>
            <a:r>
              <a:rPr lang="en-US" sz="2400" b="0" i="0" dirty="0">
                <a:solidFill>
                  <a:schemeClr val="tx2">
                    <a:lumMod val="40000"/>
                    <a:lumOff val="60000"/>
                  </a:schemeClr>
                </a:solidFill>
                <a:effectLst/>
                <a:latin typeface="Monotype Corsiva" panose="03010101010201010101" pitchFamily="66" charset="0"/>
              </a:rPr>
              <a:t>(cable length)</a:t>
            </a:r>
          </a:p>
          <a:p>
            <a:pPr algn="l"/>
            <a:endParaRPr lang="en-US" sz="2400" b="0" i="0" dirty="0">
              <a:solidFill>
                <a:schemeClr val="tx2">
                  <a:lumMod val="40000"/>
                  <a:lumOff val="60000"/>
                </a:schemeClr>
              </a:solidFill>
              <a:effectLst/>
              <a:latin typeface="Monotype Corsiva" panose="03010101010201010101" pitchFamily="66" charset="0"/>
            </a:endParaRPr>
          </a:p>
          <a:p>
            <a:pPr marL="0" indent="0" algn="l">
              <a:buNone/>
            </a:pPr>
            <a:r>
              <a:rPr lang="en-US" sz="2400" b="0" i="0" dirty="0">
                <a:solidFill>
                  <a:schemeClr val="tx2">
                    <a:lumMod val="40000"/>
                    <a:lumOff val="60000"/>
                  </a:schemeClr>
                </a:solidFill>
                <a:effectLst/>
                <a:latin typeface="Monotype Corsiva" panose="03010101010201010101" pitchFamily="66" charset="0"/>
              </a:rPr>
              <a:t>FireWire 800 is capable of:</a:t>
            </a:r>
          </a:p>
          <a:p>
            <a:pPr marL="342900" indent="-342900" algn="l">
              <a:buFont typeface="Arial" panose="020B0604020202020204" pitchFamily="34" charset="0"/>
              <a:buChar char="•"/>
            </a:pPr>
            <a:r>
              <a:rPr lang="en-US" sz="2400" b="0" i="0" dirty="0">
                <a:solidFill>
                  <a:schemeClr val="tx2">
                    <a:lumMod val="40000"/>
                    <a:lumOff val="60000"/>
                  </a:schemeClr>
                </a:solidFill>
                <a:effectLst/>
                <a:latin typeface="Monotype Corsiva" panose="03010101010201010101" pitchFamily="66" charset="0"/>
              </a:rPr>
              <a:t>Transfer rates up to </a:t>
            </a:r>
            <a:r>
              <a:rPr lang="en-US" sz="2400" b="1" i="0" dirty="0">
                <a:solidFill>
                  <a:schemeClr val="tx2">
                    <a:lumMod val="40000"/>
                    <a:lumOff val="60000"/>
                  </a:schemeClr>
                </a:solidFill>
                <a:effectLst/>
                <a:latin typeface="Monotype Corsiva" panose="03010101010201010101" pitchFamily="66" charset="0"/>
              </a:rPr>
              <a:t>800 Mbps</a:t>
            </a:r>
            <a:endParaRPr lang="en-US" sz="2400" b="0" i="0" dirty="0">
              <a:solidFill>
                <a:schemeClr val="tx2">
                  <a:lumMod val="40000"/>
                  <a:lumOff val="60000"/>
                </a:schemeClr>
              </a:solidFill>
              <a:effectLst/>
              <a:latin typeface="Monotype Corsiva" panose="03010101010201010101" pitchFamily="66" charset="0"/>
            </a:endParaRPr>
          </a:p>
          <a:p>
            <a:pPr marL="342900" indent="-342900" algn="l">
              <a:buFont typeface="Arial" panose="020B0604020202020204" pitchFamily="34" charset="0"/>
              <a:buChar char="•"/>
            </a:pPr>
            <a:r>
              <a:rPr lang="en-US" sz="2400" b="0" i="0" dirty="0">
                <a:solidFill>
                  <a:schemeClr val="tx2">
                    <a:lumMod val="40000"/>
                    <a:lumOff val="60000"/>
                  </a:schemeClr>
                </a:solidFill>
                <a:effectLst/>
                <a:latin typeface="Monotype Corsiva" panose="03010101010201010101" pitchFamily="66" charset="0"/>
              </a:rPr>
              <a:t>Maximum distance between devices of </a:t>
            </a:r>
            <a:r>
              <a:rPr lang="en-US" sz="2400" b="1" i="0" dirty="0">
                <a:solidFill>
                  <a:schemeClr val="tx2">
                    <a:lumMod val="40000"/>
                    <a:lumOff val="60000"/>
                  </a:schemeClr>
                </a:solidFill>
                <a:effectLst/>
                <a:latin typeface="Monotype Corsiva" panose="03010101010201010101" pitchFamily="66" charset="0"/>
              </a:rPr>
              <a:t>100 meters</a:t>
            </a:r>
            <a:r>
              <a:rPr lang="en-US" sz="2400" b="0" i="0" dirty="0">
                <a:solidFill>
                  <a:schemeClr val="tx2">
                    <a:lumMod val="40000"/>
                    <a:lumOff val="60000"/>
                  </a:schemeClr>
                </a:solidFill>
                <a:effectLst/>
                <a:latin typeface="Monotype Corsiva" panose="03010101010201010101" pitchFamily="66" charset="0"/>
              </a:rPr>
              <a:t> (cable length)</a:t>
            </a:r>
          </a:p>
          <a:p>
            <a:pPr marL="342900" indent="-342900" algn="l">
              <a:buFont typeface="Arial" panose="020B0604020202020204" pitchFamily="34" charset="0"/>
              <a:buChar char="•"/>
            </a:pPr>
            <a:r>
              <a:rPr lang="en-US" sz="2400" b="0" i="0" dirty="0">
                <a:solidFill>
                  <a:schemeClr val="tx2">
                    <a:lumMod val="40000"/>
                    <a:lumOff val="60000"/>
                  </a:schemeClr>
                </a:solidFill>
                <a:effectLst/>
                <a:latin typeface="Monotype Corsiva" panose="03010101010201010101" pitchFamily="66" charset="0"/>
              </a:rPr>
              <a:t>The faster 1394b standard is </a:t>
            </a:r>
            <a:r>
              <a:rPr lang="en-US" sz="2400" b="1" i="0" dirty="0">
                <a:solidFill>
                  <a:schemeClr val="tx2">
                    <a:lumMod val="40000"/>
                    <a:lumOff val="60000"/>
                  </a:schemeClr>
                </a:solidFill>
                <a:effectLst/>
                <a:latin typeface="Monotype Corsiva" panose="03010101010201010101" pitchFamily="66" charset="0"/>
              </a:rPr>
              <a:t>backward-compatible</a:t>
            </a:r>
            <a:r>
              <a:rPr lang="en-US" sz="2400" b="0" i="0" dirty="0">
                <a:solidFill>
                  <a:schemeClr val="tx2">
                    <a:lumMod val="40000"/>
                    <a:lumOff val="60000"/>
                  </a:schemeClr>
                </a:solidFill>
                <a:effectLst/>
                <a:latin typeface="Monotype Corsiva" panose="03010101010201010101" pitchFamily="66" charset="0"/>
              </a:rPr>
              <a:t> with 1394a.</a:t>
            </a:r>
          </a:p>
        </p:txBody>
      </p:sp>
      <p:sp>
        <p:nvSpPr>
          <p:cNvPr id="13" name="TextBox 12">
            <a:extLst>
              <a:ext uri="{FF2B5EF4-FFF2-40B4-BE49-F238E27FC236}">
                <a16:creationId xmlns:a16="http://schemas.microsoft.com/office/drawing/2014/main" id="{614E16F4-920E-4866-B96C-ED3020D4715A}"/>
              </a:ext>
            </a:extLst>
          </p:cNvPr>
          <p:cNvSpPr txBox="1"/>
          <p:nvPr/>
        </p:nvSpPr>
        <p:spPr>
          <a:xfrm>
            <a:off x="8336987" y="5038724"/>
            <a:ext cx="3154365" cy="707886"/>
          </a:xfrm>
          <a:prstGeom prst="rect">
            <a:avLst/>
          </a:prstGeom>
          <a:noFill/>
          <a:scene3d>
            <a:camera prst="obliqueBottomRight"/>
            <a:lightRig rig="threePt" dir="t"/>
          </a:scene3d>
        </p:spPr>
        <p:txBody>
          <a:bodyPr wrap="square" rtlCol="0">
            <a:spAutoFit/>
          </a:bodyPr>
          <a:lstStyle/>
          <a:p>
            <a:pPr algn="ctr"/>
            <a:r>
              <a:rPr lang="en-IN" sz="2000" dirty="0">
                <a:latin typeface="Monotype Corsiva" panose="03010101010201010101" pitchFamily="66" charset="0"/>
              </a:rPr>
              <a:t>FireWire 400 on left and </a:t>
            </a:r>
          </a:p>
          <a:p>
            <a:pPr algn="ctr"/>
            <a:r>
              <a:rPr lang="en-IN" sz="2000" dirty="0">
                <a:latin typeface="Monotype Corsiva" panose="03010101010201010101" pitchFamily="66" charset="0"/>
              </a:rPr>
              <a:t>FireWire 800 on right</a:t>
            </a:r>
          </a:p>
        </p:txBody>
      </p:sp>
    </p:spTree>
    <p:extLst>
      <p:ext uri="{BB962C8B-B14F-4D97-AF65-F5344CB8AC3E}">
        <p14:creationId xmlns:p14="http://schemas.microsoft.com/office/powerpoint/2010/main" val="202474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FDB9D-396B-456F-B621-0F7B6437C946}"/>
              </a:ext>
            </a:extLst>
          </p:cNvPr>
          <p:cNvSpPr>
            <a:spLocks noGrp="1"/>
          </p:cNvSpPr>
          <p:nvPr>
            <p:ph type="title"/>
          </p:nvPr>
        </p:nvSpPr>
        <p:spPr>
          <a:xfrm>
            <a:off x="1141412" y="618518"/>
            <a:ext cx="10107613" cy="800707"/>
          </a:xfrm>
        </p:spPr>
        <p:txBody>
          <a:bodyPr anchor="ctr" anchorCtr="0">
            <a:normAutofit fontScale="90000"/>
          </a:bodyPr>
          <a:lstStyle/>
          <a:p>
            <a:pPr algn="ctr"/>
            <a:r>
              <a:rPr lang="en-IN" sz="3200"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Particular goals behind creating firewire:</a:t>
            </a:r>
          </a:p>
        </p:txBody>
      </p:sp>
      <p:sp>
        <p:nvSpPr>
          <p:cNvPr id="3" name="Content Placeholder 2">
            <a:extLst>
              <a:ext uri="{FF2B5EF4-FFF2-40B4-BE49-F238E27FC236}">
                <a16:creationId xmlns:a16="http://schemas.microsoft.com/office/drawing/2014/main" id="{40A34D3B-9BB6-4584-A21B-1F899311ABE9}"/>
              </a:ext>
            </a:extLst>
          </p:cNvPr>
          <p:cNvSpPr>
            <a:spLocks noGrp="1"/>
          </p:cNvSpPr>
          <p:nvPr>
            <p:ph idx="1"/>
          </p:nvPr>
        </p:nvSpPr>
        <p:spPr>
          <a:xfrm>
            <a:off x="1141412" y="1809750"/>
            <a:ext cx="9905999" cy="4286250"/>
          </a:xfrm>
        </p:spPr>
        <p:txBody>
          <a:bodyPr>
            <a:normAutofit fontScale="70000" lnSpcReduction="20000"/>
          </a:bodyPr>
          <a:lstStyle/>
          <a:p>
            <a:pPr algn="l">
              <a:buFont typeface="Arial" panose="020B0604020202020204" pitchFamily="34" charset="0"/>
              <a:buChar char="•"/>
            </a:pPr>
            <a:r>
              <a:rPr lang="en-US" sz="3800" b="0" i="0" dirty="0">
                <a:solidFill>
                  <a:schemeClr val="tx2">
                    <a:lumMod val="20000"/>
                    <a:lumOff val="80000"/>
                  </a:schemeClr>
                </a:solidFill>
                <a:effectLst/>
                <a:latin typeface="Monotype Corsiva" panose="03010101010201010101" pitchFamily="66" charset="0"/>
              </a:rPr>
              <a:t>Fast transfer of data</a:t>
            </a:r>
          </a:p>
          <a:p>
            <a:pPr algn="l">
              <a:buFont typeface="Arial" panose="020B0604020202020204" pitchFamily="34" charset="0"/>
              <a:buChar char="•"/>
            </a:pPr>
            <a:r>
              <a:rPr lang="en-US" sz="3800" b="0" i="0" dirty="0">
                <a:solidFill>
                  <a:schemeClr val="tx2">
                    <a:lumMod val="20000"/>
                    <a:lumOff val="80000"/>
                  </a:schemeClr>
                </a:solidFill>
                <a:effectLst/>
                <a:latin typeface="Monotype Corsiva" panose="03010101010201010101" pitchFamily="66" charset="0"/>
              </a:rPr>
              <a:t>Ability to put lots of devices on the bus</a:t>
            </a:r>
          </a:p>
          <a:p>
            <a:pPr algn="l">
              <a:buFont typeface="Arial" panose="020B0604020202020204" pitchFamily="34" charset="0"/>
              <a:buChar char="•"/>
            </a:pPr>
            <a:r>
              <a:rPr lang="en-US" sz="3800" b="0" i="0" dirty="0">
                <a:solidFill>
                  <a:schemeClr val="tx2">
                    <a:lumMod val="20000"/>
                    <a:lumOff val="80000"/>
                  </a:schemeClr>
                </a:solidFill>
                <a:effectLst/>
                <a:latin typeface="Monotype Corsiva" panose="03010101010201010101" pitchFamily="66" charset="0"/>
              </a:rPr>
              <a:t>Ease of use</a:t>
            </a:r>
          </a:p>
          <a:p>
            <a:pPr algn="l">
              <a:buFont typeface="Arial" panose="020B0604020202020204" pitchFamily="34" charset="0"/>
              <a:buChar char="•"/>
            </a:pPr>
            <a:r>
              <a:rPr lang="en-US" sz="3800" b="0" i="0" dirty="0">
                <a:solidFill>
                  <a:schemeClr val="tx2">
                    <a:lumMod val="20000"/>
                    <a:lumOff val="80000"/>
                  </a:schemeClr>
                </a:solidFill>
                <a:effectLst/>
                <a:latin typeface="Monotype Corsiva" panose="03010101010201010101" pitchFamily="66" charset="0"/>
              </a:rPr>
              <a:t>Hot-pluggable ability</a:t>
            </a:r>
          </a:p>
          <a:p>
            <a:pPr algn="l">
              <a:buFont typeface="Arial" panose="020B0604020202020204" pitchFamily="34" charset="0"/>
              <a:buChar char="•"/>
            </a:pPr>
            <a:r>
              <a:rPr lang="en-US" sz="3800" b="0" i="0" dirty="0">
                <a:solidFill>
                  <a:schemeClr val="tx2">
                    <a:lumMod val="20000"/>
                    <a:lumOff val="80000"/>
                  </a:schemeClr>
                </a:solidFill>
                <a:effectLst/>
                <a:latin typeface="Monotype Corsiva" panose="03010101010201010101" pitchFamily="66" charset="0"/>
              </a:rPr>
              <a:t>Provision of power through the cable</a:t>
            </a:r>
          </a:p>
          <a:p>
            <a:pPr algn="l">
              <a:buFont typeface="Arial" panose="020B0604020202020204" pitchFamily="34" charset="0"/>
              <a:buChar char="•"/>
            </a:pPr>
            <a:r>
              <a:rPr lang="en-US" sz="3800" b="0" i="0" dirty="0">
                <a:solidFill>
                  <a:schemeClr val="tx2">
                    <a:lumMod val="20000"/>
                    <a:lumOff val="80000"/>
                  </a:schemeClr>
                </a:solidFill>
                <a:effectLst/>
                <a:latin typeface="Monotype Corsiva" panose="03010101010201010101" pitchFamily="66" charset="0"/>
              </a:rPr>
              <a:t>Plug-and-play performance</a:t>
            </a:r>
          </a:p>
          <a:p>
            <a:pPr algn="l">
              <a:buFont typeface="Arial" panose="020B0604020202020204" pitchFamily="34" charset="0"/>
              <a:buChar char="•"/>
            </a:pPr>
            <a:r>
              <a:rPr lang="en-US" sz="3800" b="0" i="0" dirty="0">
                <a:solidFill>
                  <a:schemeClr val="tx2">
                    <a:lumMod val="20000"/>
                    <a:lumOff val="80000"/>
                  </a:schemeClr>
                </a:solidFill>
                <a:effectLst/>
                <a:latin typeface="Monotype Corsiva" panose="03010101010201010101" pitchFamily="66" charset="0"/>
              </a:rPr>
              <a:t>Low cabling cost</a:t>
            </a:r>
          </a:p>
          <a:p>
            <a:pPr algn="l">
              <a:buFont typeface="Arial" panose="020B0604020202020204" pitchFamily="34" charset="0"/>
              <a:buChar char="•"/>
            </a:pPr>
            <a:r>
              <a:rPr lang="en-US" sz="3800" b="0" i="0" dirty="0">
                <a:solidFill>
                  <a:schemeClr val="tx2">
                    <a:lumMod val="20000"/>
                    <a:lumOff val="80000"/>
                  </a:schemeClr>
                </a:solidFill>
                <a:effectLst/>
                <a:latin typeface="Monotype Corsiva" panose="03010101010201010101" pitchFamily="66" charset="0"/>
              </a:rPr>
              <a:t>Low implementation cost</a:t>
            </a:r>
          </a:p>
          <a:p>
            <a:endParaRPr lang="en-IN" dirty="0"/>
          </a:p>
        </p:txBody>
      </p:sp>
    </p:spTree>
    <p:extLst>
      <p:ext uri="{BB962C8B-B14F-4D97-AF65-F5344CB8AC3E}">
        <p14:creationId xmlns:p14="http://schemas.microsoft.com/office/powerpoint/2010/main" val="4047655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AA6006-97D6-4239-A626-F05D3A969A66}"/>
              </a:ext>
            </a:extLst>
          </p:cNvPr>
          <p:cNvSpPr>
            <a:spLocks noGrp="1"/>
          </p:cNvSpPr>
          <p:nvPr>
            <p:ph type="title"/>
          </p:nvPr>
        </p:nvSpPr>
        <p:spPr>
          <a:xfrm>
            <a:off x="1141411" y="389731"/>
            <a:ext cx="9906000" cy="1477961"/>
          </a:xfrm>
        </p:spPr>
        <p:txBody>
          <a:bodyPr/>
          <a:lstStyle/>
          <a:p>
            <a:pPr algn="ctr"/>
            <a:r>
              <a:rPr lang="en-IN"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Firewire vs. </a:t>
            </a:r>
            <a:r>
              <a:rPr lang="en-IN" b="1" dirty="0" err="1">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usb</a:t>
            </a:r>
            <a:endParaRPr lang="en-IN"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endParaRPr>
          </a:p>
        </p:txBody>
      </p:sp>
      <p:sp>
        <p:nvSpPr>
          <p:cNvPr id="5" name="Text Placeholder 4">
            <a:extLst>
              <a:ext uri="{FF2B5EF4-FFF2-40B4-BE49-F238E27FC236}">
                <a16:creationId xmlns:a16="http://schemas.microsoft.com/office/drawing/2014/main" id="{EA75AD4E-7639-485E-BA3B-8CCBAC6A8E2D}"/>
              </a:ext>
            </a:extLst>
          </p:cNvPr>
          <p:cNvSpPr>
            <a:spLocks noGrp="1"/>
          </p:cNvSpPr>
          <p:nvPr>
            <p:ph type="body" idx="1"/>
          </p:nvPr>
        </p:nvSpPr>
        <p:spPr>
          <a:xfrm>
            <a:off x="1141409" y="1848641"/>
            <a:ext cx="4878392" cy="823912"/>
          </a:xfrm>
        </p:spPr>
        <p:txBody>
          <a:bodyPr anchor="ctr" anchorCtr="0">
            <a:normAutofit lnSpcReduction="10000"/>
          </a:bodyPr>
          <a:lstStyle/>
          <a:p>
            <a:pPr algn="ctr"/>
            <a:r>
              <a:rPr lang="en-IN" b="1" dirty="0">
                <a:solidFill>
                  <a:schemeClr val="tx2">
                    <a:lumMod val="40000"/>
                    <a:lumOff val="60000"/>
                  </a:schemeClr>
                </a:solidFill>
                <a:latin typeface="Bellota" panose="00000500000000000000" pitchFamily="2" charset="0"/>
                <a:ea typeface="Bellota" panose="00000500000000000000" pitchFamily="2" charset="0"/>
              </a:rPr>
              <a:t>Firewire</a:t>
            </a:r>
          </a:p>
        </p:txBody>
      </p:sp>
      <p:sp>
        <p:nvSpPr>
          <p:cNvPr id="3" name="Content Placeholder 2">
            <a:extLst>
              <a:ext uri="{FF2B5EF4-FFF2-40B4-BE49-F238E27FC236}">
                <a16:creationId xmlns:a16="http://schemas.microsoft.com/office/drawing/2014/main" id="{D162E6DB-9D88-478F-8082-9822AF96EACB}"/>
              </a:ext>
            </a:extLst>
          </p:cNvPr>
          <p:cNvSpPr>
            <a:spLocks noGrp="1"/>
          </p:cNvSpPr>
          <p:nvPr>
            <p:ph sz="half" idx="2"/>
          </p:nvPr>
        </p:nvSpPr>
        <p:spPr>
          <a:xfrm>
            <a:off x="1216020" y="2837658"/>
            <a:ext cx="4878391" cy="3525042"/>
          </a:xfrm>
        </p:spPr>
        <p:txBody>
          <a:bodyPr>
            <a:normAutofit fontScale="92500" lnSpcReduction="10000"/>
          </a:bodyPr>
          <a:lstStyle/>
          <a:p>
            <a:r>
              <a:rPr lang="en-IN" dirty="0">
                <a:solidFill>
                  <a:schemeClr val="tx2">
                    <a:lumMod val="20000"/>
                    <a:lumOff val="80000"/>
                  </a:schemeClr>
                </a:solidFill>
                <a:latin typeface="Monotype Corsiva" panose="03010101010201010101" pitchFamily="66" charset="0"/>
              </a:rPr>
              <a:t>FireWire 400 : 400 Megabits/s (Mbps)</a:t>
            </a:r>
          </a:p>
          <a:p>
            <a:r>
              <a:rPr lang="en-IN" dirty="0">
                <a:solidFill>
                  <a:schemeClr val="tx2">
                    <a:lumMod val="20000"/>
                    <a:lumOff val="80000"/>
                  </a:schemeClr>
                </a:solidFill>
                <a:latin typeface="Monotype Corsiva" panose="03010101010201010101" pitchFamily="66" charset="0"/>
              </a:rPr>
              <a:t>FireWire 800 : 800 Mbps</a:t>
            </a:r>
          </a:p>
          <a:p>
            <a:r>
              <a:rPr lang="en-IN" dirty="0">
                <a:solidFill>
                  <a:schemeClr val="tx2">
                    <a:lumMod val="20000"/>
                    <a:lumOff val="80000"/>
                  </a:schemeClr>
                </a:solidFill>
                <a:latin typeface="Monotype Corsiva" panose="03010101010201010101" pitchFamily="66" charset="0"/>
              </a:rPr>
              <a:t>FireWire 1600 : 1600 Mbps</a:t>
            </a:r>
          </a:p>
          <a:p>
            <a:r>
              <a:rPr lang="en-IN" dirty="0">
                <a:solidFill>
                  <a:schemeClr val="tx2">
                    <a:lumMod val="20000"/>
                    <a:lumOff val="80000"/>
                  </a:schemeClr>
                </a:solidFill>
                <a:latin typeface="Monotype Corsiva" panose="03010101010201010101" pitchFamily="66" charset="0"/>
              </a:rPr>
              <a:t>FireWire 3200 : 3200 Mbps</a:t>
            </a:r>
          </a:p>
          <a:p>
            <a:endParaRPr lang="en-IN" dirty="0">
              <a:solidFill>
                <a:schemeClr val="tx2">
                  <a:lumMod val="20000"/>
                  <a:lumOff val="80000"/>
                </a:schemeClr>
              </a:solidFill>
              <a:latin typeface="Monotype Corsiva" panose="03010101010201010101" pitchFamily="66" charset="0"/>
            </a:endParaRPr>
          </a:p>
        </p:txBody>
      </p:sp>
      <p:sp>
        <p:nvSpPr>
          <p:cNvPr id="6" name="Text Placeholder 5">
            <a:extLst>
              <a:ext uri="{FF2B5EF4-FFF2-40B4-BE49-F238E27FC236}">
                <a16:creationId xmlns:a16="http://schemas.microsoft.com/office/drawing/2014/main" id="{AD9FAFB6-9A4A-451C-B5A5-2735263905DF}"/>
              </a:ext>
            </a:extLst>
          </p:cNvPr>
          <p:cNvSpPr>
            <a:spLocks noGrp="1"/>
          </p:cNvSpPr>
          <p:nvPr>
            <p:ph type="body" sz="quarter" idx="3"/>
          </p:nvPr>
        </p:nvSpPr>
        <p:spPr>
          <a:xfrm>
            <a:off x="6400808" y="1837530"/>
            <a:ext cx="4646602" cy="823912"/>
          </a:xfrm>
        </p:spPr>
        <p:txBody>
          <a:bodyPr anchor="ctr" anchorCtr="0">
            <a:normAutofit lnSpcReduction="10000"/>
          </a:bodyPr>
          <a:lstStyle/>
          <a:p>
            <a:pPr algn="ctr"/>
            <a:endParaRPr lang="en-IN" dirty="0"/>
          </a:p>
          <a:p>
            <a:pPr algn="ctr"/>
            <a:r>
              <a:rPr lang="en-IN" b="1" dirty="0">
                <a:solidFill>
                  <a:schemeClr val="tx2">
                    <a:lumMod val="40000"/>
                    <a:lumOff val="60000"/>
                  </a:schemeClr>
                </a:solidFill>
                <a:latin typeface="Bellota" panose="00000500000000000000" pitchFamily="2" charset="0"/>
                <a:ea typeface="Bellota" panose="00000500000000000000" pitchFamily="2" charset="0"/>
              </a:rPr>
              <a:t>USB</a:t>
            </a:r>
          </a:p>
          <a:p>
            <a:endParaRPr lang="en-IN" dirty="0"/>
          </a:p>
        </p:txBody>
      </p:sp>
      <p:sp>
        <p:nvSpPr>
          <p:cNvPr id="7" name="Content Placeholder 6">
            <a:extLst>
              <a:ext uri="{FF2B5EF4-FFF2-40B4-BE49-F238E27FC236}">
                <a16:creationId xmlns:a16="http://schemas.microsoft.com/office/drawing/2014/main" id="{71505286-B11B-4F2E-81A8-2C76D5D83EF3}"/>
              </a:ext>
            </a:extLst>
          </p:cNvPr>
          <p:cNvSpPr>
            <a:spLocks noGrp="1"/>
          </p:cNvSpPr>
          <p:nvPr>
            <p:ph sz="quarter" idx="4"/>
          </p:nvPr>
        </p:nvSpPr>
        <p:spPr>
          <a:xfrm>
            <a:off x="6172200" y="2837658"/>
            <a:ext cx="4875210" cy="3525042"/>
          </a:xfrm>
        </p:spPr>
        <p:txBody>
          <a:bodyPr>
            <a:normAutofit fontScale="92500" lnSpcReduction="10000"/>
          </a:bodyPr>
          <a:lstStyle/>
          <a:p>
            <a:r>
              <a:rPr lang="en-IN" b="0" i="0" dirty="0">
                <a:solidFill>
                  <a:schemeClr val="tx2">
                    <a:lumMod val="20000"/>
                    <a:lumOff val="80000"/>
                  </a:schemeClr>
                </a:solidFill>
                <a:effectLst/>
                <a:latin typeface="Monotype Corsiva" panose="03010101010201010101" pitchFamily="66" charset="0"/>
              </a:rPr>
              <a:t>USB 1.0 : 1.5 Megabits per second (Mbps)</a:t>
            </a:r>
          </a:p>
          <a:p>
            <a:r>
              <a:rPr lang="en-IN" b="0" i="0" dirty="0">
                <a:solidFill>
                  <a:schemeClr val="tx2">
                    <a:lumMod val="20000"/>
                    <a:lumOff val="80000"/>
                  </a:schemeClr>
                </a:solidFill>
                <a:effectLst/>
                <a:latin typeface="Monotype Corsiva" panose="03010101010201010101" pitchFamily="66" charset="0"/>
              </a:rPr>
              <a:t>USB 1.1 : 12 Mbps.</a:t>
            </a:r>
          </a:p>
          <a:p>
            <a:r>
              <a:rPr lang="en-IN" b="0" i="0" dirty="0">
                <a:solidFill>
                  <a:schemeClr val="tx2">
                    <a:lumMod val="20000"/>
                    <a:lumOff val="80000"/>
                  </a:schemeClr>
                </a:solidFill>
                <a:effectLst/>
                <a:latin typeface="Monotype Corsiva" panose="03010101010201010101" pitchFamily="66" charset="0"/>
              </a:rPr>
              <a:t>USB 2.0 : 480 Mbps.</a:t>
            </a:r>
          </a:p>
          <a:p>
            <a:r>
              <a:rPr lang="en-IN" b="0" i="0" dirty="0">
                <a:solidFill>
                  <a:schemeClr val="tx2">
                    <a:lumMod val="20000"/>
                    <a:lumOff val="80000"/>
                  </a:schemeClr>
                </a:solidFill>
                <a:effectLst/>
                <a:latin typeface="Monotype Corsiva" panose="03010101010201010101" pitchFamily="66" charset="0"/>
              </a:rPr>
              <a:t>USB 3.0 : 5 Gbps.</a:t>
            </a:r>
          </a:p>
          <a:p>
            <a:r>
              <a:rPr lang="en-IN" b="0" i="0" dirty="0">
                <a:solidFill>
                  <a:schemeClr val="tx2">
                    <a:lumMod val="20000"/>
                    <a:lumOff val="80000"/>
                  </a:schemeClr>
                </a:solidFill>
                <a:effectLst/>
                <a:latin typeface="Monotype Corsiva" panose="03010101010201010101" pitchFamily="66" charset="0"/>
              </a:rPr>
              <a:t>USB 3.1 : 10 Gbps</a:t>
            </a:r>
          </a:p>
          <a:p>
            <a:r>
              <a:rPr lang="en-IN" b="0" i="0" dirty="0">
                <a:solidFill>
                  <a:schemeClr val="tx2">
                    <a:lumMod val="20000"/>
                    <a:lumOff val="80000"/>
                  </a:schemeClr>
                </a:solidFill>
                <a:effectLst/>
                <a:latin typeface="Monotype Corsiva" panose="03010101010201010101" pitchFamily="66" charset="0"/>
              </a:rPr>
              <a:t>USB 3.2 : 20 Gbps</a:t>
            </a:r>
          </a:p>
          <a:p>
            <a:r>
              <a:rPr lang="en-IN" dirty="0">
                <a:solidFill>
                  <a:schemeClr val="tx2">
                    <a:lumMod val="20000"/>
                    <a:lumOff val="80000"/>
                  </a:schemeClr>
                </a:solidFill>
                <a:latin typeface="Monotype Corsiva" panose="03010101010201010101" pitchFamily="66" charset="0"/>
              </a:rPr>
              <a:t>USB 4 : 40 Gbps</a:t>
            </a:r>
            <a:endParaRPr lang="en-IN" b="0" i="0" dirty="0">
              <a:solidFill>
                <a:schemeClr val="tx2">
                  <a:lumMod val="20000"/>
                  <a:lumOff val="80000"/>
                </a:schemeClr>
              </a:solidFill>
              <a:effectLst/>
              <a:latin typeface="Monotype Corsiva" panose="03010101010201010101" pitchFamily="66" charset="0"/>
            </a:endParaRPr>
          </a:p>
          <a:p>
            <a:endParaRPr lang="en-IN" dirty="0"/>
          </a:p>
        </p:txBody>
      </p:sp>
    </p:spTree>
    <p:extLst>
      <p:ext uri="{BB962C8B-B14F-4D97-AF65-F5344CB8AC3E}">
        <p14:creationId xmlns:p14="http://schemas.microsoft.com/office/powerpoint/2010/main" val="2343064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artisticGlowEdges/>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BE6B-C5DE-4D43-9C64-9565EA1C3C41}"/>
              </a:ext>
            </a:extLst>
          </p:cNvPr>
          <p:cNvSpPr>
            <a:spLocks noGrp="1"/>
          </p:cNvSpPr>
          <p:nvPr>
            <p:ph type="title"/>
          </p:nvPr>
        </p:nvSpPr>
        <p:spPr>
          <a:xfrm>
            <a:off x="1141413" y="513743"/>
            <a:ext cx="9905998" cy="1134081"/>
          </a:xfrm>
        </p:spPr>
        <p:txBody>
          <a:bodyPr anchor="ctr" anchorCtr="0">
            <a:normAutofit/>
          </a:bodyPr>
          <a:lstStyle/>
          <a:p>
            <a:pPr algn="ctr"/>
            <a:r>
              <a:rPr lang="en-IN"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Firewire vs. </a:t>
            </a:r>
            <a:r>
              <a:rPr lang="en-IN" b="1" dirty="0" err="1">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rPr>
              <a:t>usb</a:t>
            </a:r>
            <a:endParaRPr lang="en-IN" b="1" dirty="0">
              <a:solidFill>
                <a:schemeClr val="tx2">
                  <a:lumMod val="60000"/>
                  <a:lumOff val="40000"/>
                </a:schemeClr>
              </a:solidFill>
              <a:effectLst>
                <a:outerShdw blurRad="38100" dist="38100" dir="2700000" algn="tl">
                  <a:srgbClr val="000000">
                    <a:alpha val="43137"/>
                  </a:srgbClr>
                </a:outerShdw>
              </a:effectLst>
              <a:latin typeface="Bellota" panose="00000500000000000000" pitchFamily="2" charset="0"/>
              <a:ea typeface="Bellota" panose="00000500000000000000" pitchFamily="2" charset="0"/>
            </a:endParaRPr>
          </a:p>
        </p:txBody>
      </p:sp>
      <p:sp>
        <p:nvSpPr>
          <p:cNvPr id="3" name="Content Placeholder 2">
            <a:extLst>
              <a:ext uri="{FF2B5EF4-FFF2-40B4-BE49-F238E27FC236}">
                <a16:creationId xmlns:a16="http://schemas.microsoft.com/office/drawing/2014/main" id="{038BB17E-6339-4834-853A-8FB8058A8DF0}"/>
              </a:ext>
            </a:extLst>
          </p:cNvPr>
          <p:cNvSpPr>
            <a:spLocks noGrp="1"/>
          </p:cNvSpPr>
          <p:nvPr>
            <p:ph idx="1"/>
          </p:nvPr>
        </p:nvSpPr>
        <p:spPr>
          <a:xfrm>
            <a:off x="1141412" y="1752599"/>
            <a:ext cx="9905999" cy="4772025"/>
          </a:xfrm>
        </p:spPr>
        <p:txBody>
          <a:bodyPr>
            <a:normAutofit/>
          </a:bodyPr>
          <a:lstStyle/>
          <a:p>
            <a:r>
              <a:rPr lang="en-US" altLang="en-US" dirty="0">
                <a:solidFill>
                  <a:schemeClr val="tx2">
                    <a:lumMod val="20000"/>
                    <a:lumOff val="80000"/>
                  </a:schemeClr>
                </a:solidFill>
                <a:latin typeface="Monotype Corsiva" panose="03010101010201010101" pitchFamily="66" charset="0"/>
              </a:rPr>
              <a:t>USB network use </a:t>
            </a:r>
            <a:r>
              <a:rPr lang="en-US" altLang="en-US" dirty="0">
                <a:solidFill>
                  <a:schemeClr val="tx2">
                    <a:lumMod val="40000"/>
                    <a:lumOff val="60000"/>
                  </a:schemeClr>
                </a:solidFill>
                <a:latin typeface="Monotype Corsiva" panose="03010101010201010101" pitchFamily="66" charset="0"/>
                <a:hlinkClick r:id="rId4" action="ppaction://hlinkfile">
                  <a:extLst>
                    <a:ext uri="{A12FA001-AC4F-418D-AE19-62706E023703}">
                      <ahyp:hlinkClr xmlns:ahyp="http://schemas.microsoft.com/office/drawing/2018/hyperlinkcolor" val="tx"/>
                    </a:ext>
                  </a:extLst>
                </a:hlinkClick>
              </a:rPr>
              <a:t>Star topology</a:t>
            </a:r>
            <a:r>
              <a:rPr lang="en-US" altLang="en-US" dirty="0">
                <a:solidFill>
                  <a:schemeClr val="tx2">
                    <a:lumMod val="20000"/>
                    <a:lumOff val="80000"/>
                  </a:schemeClr>
                </a:solidFill>
                <a:latin typeface="Monotype Corsiva" panose="03010101010201010101" pitchFamily="66" charset="0"/>
              </a:rPr>
              <a:t>, while FireWire use </a:t>
            </a:r>
            <a:r>
              <a:rPr lang="en-US" altLang="en-US" dirty="0">
                <a:solidFill>
                  <a:schemeClr val="tx2">
                    <a:lumMod val="40000"/>
                    <a:lumOff val="60000"/>
                  </a:schemeClr>
                </a:solidFill>
                <a:latin typeface="Monotype Corsiva" panose="03010101010201010101" pitchFamily="66" charset="0"/>
                <a:hlinkClick r:id="rId5" action="ppaction://hlinkfile">
                  <a:extLst>
                    <a:ext uri="{A12FA001-AC4F-418D-AE19-62706E023703}">
                      <ahyp:hlinkClr xmlns:ahyp="http://schemas.microsoft.com/office/drawing/2018/hyperlinkcolor" val="tx"/>
                    </a:ext>
                  </a:extLst>
                </a:hlinkClick>
              </a:rPr>
              <a:t>Tree topology</a:t>
            </a:r>
            <a:r>
              <a:rPr lang="en-US" altLang="en-US" dirty="0">
                <a:solidFill>
                  <a:schemeClr val="tx2">
                    <a:lumMod val="20000"/>
                    <a:lumOff val="80000"/>
                  </a:schemeClr>
                </a:solidFill>
                <a:latin typeface="Monotype Corsiva" panose="03010101010201010101" pitchFamily="66" charset="0"/>
              </a:rPr>
              <a:t>.</a:t>
            </a:r>
          </a:p>
          <a:p>
            <a:pPr algn="l">
              <a:buFont typeface="Arial" panose="020B0604020202020204" pitchFamily="34" charset="0"/>
              <a:buChar char="•"/>
            </a:pPr>
            <a:r>
              <a:rPr lang="en-US" b="0" i="0" dirty="0">
                <a:solidFill>
                  <a:schemeClr val="tx2">
                    <a:lumMod val="20000"/>
                    <a:lumOff val="80000"/>
                  </a:schemeClr>
                </a:solidFill>
                <a:effectLst/>
                <a:latin typeface="Monotype Corsiva" panose="03010101010201010101" pitchFamily="66" charset="0"/>
              </a:rPr>
              <a:t>USB use a "speak-when-spoken-to" protocol. A FireWire device can communicate with any other node at any time.</a:t>
            </a:r>
          </a:p>
          <a:p>
            <a:pPr algn="l">
              <a:buFont typeface="Arial" panose="020B0604020202020204" pitchFamily="34" charset="0"/>
              <a:buChar char="•"/>
            </a:pPr>
            <a:r>
              <a:rPr lang="en-US" b="0" i="0" dirty="0">
                <a:solidFill>
                  <a:schemeClr val="tx2">
                    <a:lumMod val="20000"/>
                    <a:lumOff val="80000"/>
                  </a:schemeClr>
                </a:solidFill>
                <a:effectLst/>
                <a:latin typeface="Monotype Corsiva" panose="03010101010201010101" pitchFamily="66" charset="0"/>
              </a:rPr>
              <a:t>A USB network relies on a single host. In a FireWire network, any capable node can control the network.</a:t>
            </a:r>
          </a:p>
          <a:p>
            <a:pPr algn="l">
              <a:buFont typeface="Arial" panose="020B0604020202020204" pitchFamily="34" charset="0"/>
              <a:buChar char="•"/>
            </a:pPr>
            <a:r>
              <a:rPr lang="en-US" b="0" i="0" dirty="0">
                <a:solidFill>
                  <a:schemeClr val="tx2">
                    <a:lumMod val="20000"/>
                    <a:lumOff val="80000"/>
                  </a:schemeClr>
                </a:solidFill>
                <a:effectLst/>
                <a:latin typeface="Monotype Corsiva" panose="03010101010201010101" pitchFamily="66" charset="0"/>
              </a:rPr>
              <a:t>USB runs with a 5 V electricity, while Firewire can supply up to 30 V.</a:t>
            </a:r>
          </a:p>
          <a:p>
            <a:pPr algn="l">
              <a:buFont typeface="Arial" panose="020B0604020202020204" pitchFamily="34" charset="0"/>
              <a:buChar char="•"/>
            </a:pPr>
            <a:r>
              <a:rPr lang="en-US" b="0" i="0" dirty="0">
                <a:solidFill>
                  <a:schemeClr val="tx2">
                    <a:lumMod val="20000"/>
                    <a:lumOff val="80000"/>
                  </a:schemeClr>
                </a:solidFill>
                <a:effectLst/>
                <a:latin typeface="Monotype Corsiva" panose="03010101010201010101" pitchFamily="66" charset="0"/>
              </a:rPr>
              <a:t>USB ports can provide up to 2.5 watts of power, while FireWire can supply up to 60 watts of power</a:t>
            </a:r>
          </a:p>
        </p:txBody>
      </p:sp>
    </p:spTree>
    <p:extLst>
      <p:ext uri="{BB962C8B-B14F-4D97-AF65-F5344CB8AC3E}">
        <p14:creationId xmlns:p14="http://schemas.microsoft.com/office/powerpoint/2010/main" val="34666779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1359</TotalTime>
  <Words>742</Words>
  <Application>Microsoft Office PowerPoint</Application>
  <PresentationFormat>Widescreen</PresentationFormat>
  <Paragraphs>83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Bellota</vt:lpstr>
      <vt:lpstr>Calibri</vt:lpstr>
      <vt:lpstr>Monotype Corsiva</vt:lpstr>
      <vt:lpstr>Tw Cen MT</vt:lpstr>
      <vt:lpstr>Circuit</vt:lpstr>
      <vt:lpstr>M S bidve engineering college, latur</vt:lpstr>
      <vt:lpstr>FIREWIRE</vt:lpstr>
      <vt:lpstr>Content</vt:lpstr>
      <vt:lpstr>iNTRODUCTION</vt:lpstr>
      <vt:lpstr>History and development</vt:lpstr>
      <vt:lpstr>Firewire specifications</vt:lpstr>
      <vt:lpstr>Particular goals behind creating firewire:</vt:lpstr>
      <vt:lpstr>Firewire vs. usb</vt:lpstr>
      <vt:lpstr>Firewire vs. usb</vt:lpstr>
      <vt:lpstr>Firewire cables and connectors</vt:lpstr>
      <vt:lpstr>PowerPoint Presentation</vt:lpstr>
      <vt:lpstr>applications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FIREWIRE</dc:title>
  <dc:creator>Shlok Murge</dc:creator>
  <cp:lastModifiedBy>Shlok Murge</cp:lastModifiedBy>
  <cp:revision>132</cp:revision>
  <dcterms:created xsi:type="dcterms:W3CDTF">2022-01-10T17:54:39Z</dcterms:created>
  <dcterms:modified xsi:type="dcterms:W3CDTF">2022-01-21T08:50:37Z</dcterms:modified>
</cp:coreProperties>
</file>